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AE5_7A74046.xml" ContentType="application/vnd.ms-powerpoint.comments+xml"/>
  <Override PartName="/ppt/notesSlides/notesSlide5.xml" ContentType="application/vnd.openxmlformats-officedocument.presentationml.notesSlide+xml"/>
  <Override PartName="/ppt/comments/modernComment_8F0_7A0AE6C7.xml" ContentType="application/vnd.ms-powerpoint.comments+xml"/>
  <Override PartName="/ppt/notesSlides/notesSlide6.xml" ContentType="application/vnd.openxmlformats-officedocument.presentationml.notesSlide+xml"/>
  <Override PartName="/ppt/comments/modernComment_A54_CAB5A3C2.xml" ContentType="application/vnd.ms-powerpoint.comments+xml"/>
  <Override PartName="/ppt/notesSlides/notesSlide7.xml" ContentType="application/vnd.openxmlformats-officedocument.presentationml.notesSlide+xml"/>
  <Override PartName="/ppt/comments/modernComment_A20_F394EDBB.xml" ContentType="application/vnd.ms-powerpoint.comments+xml"/>
  <Override PartName="/ppt/notesSlides/notesSlide8.xml" ContentType="application/vnd.openxmlformats-officedocument.presentationml.notesSlide+xml"/>
  <Override PartName="/ppt/comments/modernComment_AC8_21C2035F.xml" ContentType="application/vnd.ms-powerpoint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AC7_44C89034.xml" ContentType="application/vnd.ms-powerpoint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modernComment_A21_F32838F0.xml" ContentType="application/vnd.ms-powerpoint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modernComment_15A_A74FD3D4.xml" ContentType="application/vnd.ms-powerpoint.comments+xml"/>
  <Override PartName="/ppt/notesSlides/notesSlide17.xml" ContentType="application/vnd.openxmlformats-officedocument.presentationml.notesSlide+xml"/>
  <Override PartName="/ppt/comments/modernComment_15E_C98534B5.xml" ContentType="application/vnd.ms-powerpoint.comments+xml"/>
  <Override PartName="/ppt/notesSlides/notesSlide18.xml" ContentType="application/vnd.openxmlformats-officedocument.presentationml.notesSlide+xml"/>
  <Override PartName="/ppt/comments/modernComment_148_DA76A34C.xml" ContentType="application/vnd.ms-powerpoint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omments/modernComment_14E_64445DA9.xml" ContentType="application/vnd.ms-powerpoint.comments+xml"/>
  <Override PartName="/ppt/notesSlides/notesSlide21.xml" ContentType="application/vnd.openxmlformats-officedocument.presentationml.notesSlide+xml"/>
  <Override PartName="/ppt/comments/modernComment_14C_99895D83.xml" ContentType="application/vnd.ms-powerpoint.comments+xml"/>
  <Override PartName="/ppt/notesSlides/notesSlide22.xml" ContentType="application/vnd.openxmlformats-officedocument.presentationml.notesSlide+xml"/>
  <Override PartName="/ppt/comments/modernComment_A3F_90DAAC7F.xml" ContentType="application/vnd.ms-powerpoint.comments+xml"/>
  <Override PartName="/ppt/notesSlides/notesSlide23.xml" ContentType="application/vnd.openxmlformats-officedocument.presentationml.notesSlide+xml"/>
  <Override PartName="/ppt/comments/modernComment_A39_972D2109.xml" ContentType="application/vnd.ms-powerpoint.comment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omments/modernComment_A00_20C1C02E.xml" ContentType="application/vnd.ms-powerpoint.comments+xml"/>
  <Override PartName="/ppt/notesSlides/notesSlide27.xml" ContentType="application/vnd.openxmlformats-officedocument.presentationml.notesSlide+xml"/>
  <Override PartName="/ppt/comments/modernComment_A8B_A6D5244B.xml" ContentType="application/vnd.ms-powerpoint.comment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omments/modernComment_AB0_1064218D.xml" ContentType="application/vnd.ms-powerpoint.comments+xml"/>
  <Override PartName="/ppt/notesSlides/notesSlide30.xml" ContentType="application/vnd.openxmlformats-officedocument.presentationml.notesSlide+xml"/>
  <Override PartName="/ppt/comments/modernComment_AAA_5E9B0A49.xml" ContentType="application/vnd.ms-powerpoint.comment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s/modernComment_A6C_1C0F4ADC.xml" ContentType="application/vnd.ms-powerpoint.comments+xml"/>
  <Override PartName="/ppt/notesSlides/notesSlide33.xml" ContentType="application/vnd.openxmlformats-officedocument.presentationml.notesSlide+xml"/>
  <Override PartName="/ppt/comments/modernComment_A24_C49AA3D9.xml" ContentType="application/vnd.ms-powerpoint.comment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omments/modernComment_A30_60580ABF.xml" ContentType="application/vnd.ms-powerpoint.comment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omments/modernComment_A19_73166594.xml" ContentType="application/vnd.ms-powerpoint.comment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omments/modernComment_ACC_D914BEFD.xml" ContentType="application/vnd.ms-powerpoint.comments+xml"/>
  <Override PartName="/ppt/notesSlides/notesSlide46.xml" ContentType="application/vnd.openxmlformats-officedocument.presentationml.notesSlide+xml"/>
  <Override PartName="/ppt/comments/modernComment_A0C_F76D3F32.xml" ContentType="application/vnd.ms-powerpoint.comments+xml"/>
  <Override PartName="/ppt/notesSlides/notesSlide47.xml" ContentType="application/vnd.openxmlformats-officedocument.presentationml.notesSlide+xml"/>
  <Override PartName="/ppt/comments/modernComment_A17_34F16443.xml" ContentType="application/vnd.ms-powerpoint.comments+xml"/>
  <Override PartName="/ppt/notesSlides/notesSlide48.xml" ContentType="application/vnd.openxmlformats-officedocument.presentationml.notesSlide+xml"/>
  <Override PartName="/ppt/comments/modernComment_A35_2FFD5036.xml" ContentType="application/vnd.ms-powerpoint.comment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omments/modernComment_A45_E5AF4C4F.xml" ContentType="application/vnd.ms-powerpoint.comments+xml"/>
  <Override PartName="/ppt/notesSlides/notesSlide51.xml" ContentType="application/vnd.openxmlformats-officedocument.presentationml.notesSlide+xml"/>
  <Override PartName="/ppt/comments/modernComment_A38_83F76C13.xml" ContentType="application/vnd.ms-powerpoint.comment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omments/modernComment_AE0_4721AF04.xml" ContentType="application/vnd.ms-powerpoint.comments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comments/modernComment_A56_9CE38F0D.xml" ContentType="application/vnd.ms-powerpoint.comment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comments/modernComment_A40_95C0392.xml" ContentType="application/vnd.ms-powerpoint.comments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comments/modernComment_A50_6ECC862D.xml" ContentType="application/vnd.ms-powerpoint.comments+xml"/>
  <Override PartName="/ppt/notesSlides/notesSlide64.xml" ContentType="application/vnd.openxmlformats-officedocument.presentationml.notesSlide+xml"/>
  <Override PartName="/ppt/comments/modernComment_AD8_81AF6BE3.xml" ContentType="application/vnd.ms-powerpoint.comments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comments/modernComment_A97_58E21B58.xml" ContentType="application/vnd.ms-powerpoint.comments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comments/modernComment_A66_FA524483.xml" ContentType="application/vnd.ms-powerpoint.comments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comments/modernComment_AC4_A9E9D034.xml" ContentType="application/vnd.ms-powerpoint.comments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comments/modernComment_A25_EEA861F.xml" ContentType="application/vnd.ms-powerpoint.comments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comments/modernComment_8F5_8C720F03.xml" ContentType="application/vnd.ms-powerpoint.comments+xml"/>
  <Override PartName="/ppt/notesSlides/notesSlide8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97"/>
  </p:notesMasterIdLst>
  <p:sldIdLst>
    <p:sldId id="2284" r:id="rId5"/>
    <p:sldId id="2341" r:id="rId6"/>
    <p:sldId id="2471" r:id="rId7"/>
    <p:sldId id="2294" r:id="rId8"/>
    <p:sldId id="2525" r:id="rId9"/>
    <p:sldId id="2793" r:id="rId10"/>
    <p:sldId id="2789" r:id="rId11"/>
    <p:sldId id="2288" r:id="rId12"/>
    <p:sldId id="2552" r:id="rId13"/>
    <p:sldId id="2644" r:id="rId14"/>
    <p:sldId id="2592" r:id="rId15"/>
    <p:sldId id="2760" r:id="rId16"/>
    <p:sldId id="2788" r:id="rId17"/>
    <p:sldId id="2759" r:id="rId18"/>
    <p:sldId id="2620" r:id="rId19"/>
    <p:sldId id="2591" r:id="rId20"/>
    <p:sldId id="2593" r:id="rId21"/>
    <p:sldId id="2747" r:id="rId22"/>
    <p:sldId id="2786" r:id="rId23"/>
    <p:sldId id="346" r:id="rId24"/>
    <p:sldId id="350" r:id="rId25"/>
    <p:sldId id="328" r:id="rId26"/>
    <p:sldId id="335" r:id="rId27"/>
    <p:sldId id="334" r:id="rId28"/>
    <p:sldId id="332" r:id="rId29"/>
    <p:sldId id="2557" r:id="rId30"/>
    <p:sldId id="2623" r:id="rId31"/>
    <p:sldId id="2617" r:id="rId32"/>
    <p:sldId id="2619" r:id="rId33"/>
    <p:sldId id="2653" r:id="rId34"/>
    <p:sldId id="2560" r:id="rId35"/>
    <p:sldId id="2699" r:id="rId36"/>
    <p:sldId id="2794" r:id="rId37"/>
    <p:sldId id="2736" r:id="rId38"/>
    <p:sldId id="2730" r:id="rId39"/>
    <p:sldId id="2690" r:id="rId40"/>
    <p:sldId id="2668" r:id="rId41"/>
    <p:sldId id="2596" r:id="rId42"/>
    <p:sldId id="2791" r:id="rId43"/>
    <p:sldId id="2762" r:id="rId44"/>
    <p:sldId id="2610" r:id="rId45"/>
    <p:sldId id="2608" r:id="rId46"/>
    <p:sldId id="2796" r:id="rId47"/>
    <p:sldId id="2463" r:id="rId48"/>
    <p:sldId id="2666" r:id="rId49"/>
    <p:sldId id="2607" r:id="rId50"/>
    <p:sldId id="2568" r:id="rId51"/>
    <p:sldId id="2585" r:id="rId52"/>
    <p:sldId id="2691" r:id="rId53"/>
    <p:sldId id="2764" r:id="rId54"/>
    <p:sldId id="2572" r:id="rId55"/>
    <p:sldId id="2583" r:id="rId56"/>
    <p:sldId id="2613" r:id="rId57"/>
    <p:sldId id="2795" r:id="rId58"/>
    <p:sldId id="2629" r:id="rId59"/>
    <p:sldId id="2616" r:id="rId60"/>
    <p:sldId id="2664" r:id="rId61"/>
    <p:sldId id="2784" r:id="rId62"/>
    <p:sldId id="2706" r:id="rId63"/>
    <p:sldId id="2647" r:id="rId64"/>
    <p:sldId id="2707" r:id="rId65"/>
    <p:sldId id="2792" r:id="rId66"/>
    <p:sldId id="2646" r:id="rId67"/>
    <p:sldId id="2797" r:id="rId68"/>
    <p:sldId id="2624" r:id="rId69"/>
    <p:sldId id="2669" r:id="rId70"/>
    <p:sldId id="2798" r:id="rId71"/>
    <p:sldId id="2640" r:id="rId72"/>
    <p:sldId id="2776" r:id="rId73"/>
    <p:sldId id="2754" r:id="rId74"/>
    <p:sldId id="2680" r:id="rId75"/>
    <p:sldId id="2582" r:id="rId76"/>
    <p:sldId id="2724" r:id="rId77"/>
    <p:sldId id="2672" r:id="rId78"/>
    <p:sldId id="2712" r:id="rId79"/>
    <p:sldId id="2711" r:id="rId80"/>
    <p:sldId id="2605" r:id="rId81"/>
    <p:sldId id="2604" r:id="rId82"/>
    <p:sldId id="2641" r:id="rId83"/>
    <p:sldId id="2662" r:id="rId84"/>
    <p:sldId id="2686" r:id="rId85"/>
    <p:sldId id="2756" r:id="rId86"/>
    <p:sldId id="2774" r:id="rId87"/>
    <p:sldId id="2597" r:id="rId88"/>
    <p:sldId id="2598" r:id="rId89"/>
    <p:sldId id="2790" r:id="rId90"/>
    <p:sldId id="2521" r:id="rId91"/>
    <p:sldId id="2534" r:id="rId92"/>
    <p:sldId id="2306" r:id="rId93"/>
    <p:sldId id="2532" r:id="rId94"/>
    <p:sldId id="2293" r:id="rId95"/>
    <p:sldId id="2292" r:id="rId9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" id="{425C6BE7-8C70-4C01-A902-213FB2C2AAFE}">
          <p14:sldIdLst>
            <p14:sldId id="2284"/>
            <p14:sldId id="2341"/>
            <p14:sldId id="2471"/>
            <p14:sldId id="2294"/>
            <p14:sldId id="2525"/>
          </p14:sldIdLst>
        </p14:section>
        <p14:section name="MASTER New Products" id="{FBD88FE6-EFA3-4B0A-AC7C-1D3FA18BAA3E}">
          <p14:sldIdLst>
            <p14:sldId id="2793"/>
            <p14:sldId id="2789"/>
            <p14:sldId id="2288"/>
            <p14:sldId id="2552"/>
            <p14:sldId id="2644"/>
            <p14:sldId id="2592"/>
            <p14:sldId id="2760"/>
            <p14:sldId id="2788"/>
            <p14:sldId id="2759"/>
            <p14:sldId id="2620"/>
            <p14:sldId id="2591"/>
            <p14:sldId id="2593"/>
            <p14:sldId id="2747"/>
            <p14:sldId id="2786"/>
            <p14:sldId id="346"/>
            <p14:sldId id="350"/>
            <p14:sldId id="328"/>
            <p14:sldId id="335"/>
            <p14:sldId id="334"/>
            <p14:sldId id="332"/>
            <p14:sldId id="2557"/>
            <p14:sldId id="2623"/>
            <p14:sldId id="2617"/>
            <p14:sldId id="2619"/>
            <p14:sldId id="2653"/>
            <p14:sldId id="2560"/>
            <p14:sldId id="2699"/>
          </p14:sldIdLst>
        </p14:section>
        <p14:section name="CORE Enhancements" id="{F16D43B1-C4A6-4291-B636-BE4CC23D5E39}">
          <p14:sldIdLst>
            <p14:sldId id="2794"/>
            <p14:sldId id="2736"/>
            <p14:sldId id="2730"/>
            <p14:sldId id="2690"/>
            <p14:sldId id="2668"/>
            <p14:sldId id="2596"/>
            <p14:sldId id="2791"/>
            <p14:sldId id="2762"/>
            <p14:sldId id="2610"/>
            <p14:sldId id="2608"/>
          </p14:sldIdLst>
        </p14:section>
        <p14:section name="Resource Management Enhancements" id="{2C70CA9F-82CC-430D-B35F-299382956323}">
          <p14:sldIdLst>
            <p14:sldId id="2796"/>
            <p14:sldId id="2463"/>
            <p14:sldId id="2666"/>
            <p14:sldId id="2607"/>
            <p14:sldId id="2568"/>
            <p14:sldId id="2585"/>
            <p14:sldId id="2691"/>
            <p14:sldId id="2764"/>
            <p14:sldId id="2572"/>
            <p14:sldId id="2583"/>
            <p14:sldId id="2613"/>
          </p14:sldIdLst>
        </p14:section>
        <p14:section name="Maintenance Enhancements" id="{5B4CA724-333E-4974-9DC8-216383ABC899}">
          <p14:sldIdLst>
            <p14:sldId id="2795"/>
            <p14:sldId id="2629"/>
            <p14:sldId id="2616"/>
            <p14:sldId id="2664"/>
            <p14:sldId id="2784"/>
            <p14:sldId id="2706"/>
            <p14:sldId id="2647"/>
            <p14:sldId id="2707"/>
            <p14:sldId id="2792"/>
            <p14:sldId id="2646"/>
          </p14:sldIdLst>
        </p14:section>
        <p14:section name="S&amp;C Enhancements" id="{4C32E5A2-A827-4B40-8333-24B9818BE9E2}">
          <p14:sldIdLst>
            <p14:sldId id="2797"/>
            <p14:sldId id="2624"/>
            <p14:sldId id="2669"/>
          </p14:sldIdLst>
        </p14:section>
        <p14:section name="Mobile Enhancements" id="{B79B28E0-1D88-4C97-A273-895E765864B1}">
          <p14:sldIdLst>
            <p14:sldId id="2798"/>
            <p14:sldId id="2640"/>
            <p14:sldId id="2776"/>
            <p14:sldId id="2754"/>
            <p14:sldId id="2680"/>
            <p14:sldId id="2582"/>
            <p14:sldId id="2724"/>
            <p14:sldId id="2672"/>
            <p14:sldId id="2712"/>
            <p14:sldId id="2711"/>
            <p14:sldId id="2605"/>
            <p14:sldId id="2604"/>
            <p14:sldId id="2641"/>
            <p14:sldId id="2662"/>
            <p14:sldId id="2686"/>
            <p14:sldId id="2756"/>
            <p14:sldId id="2774"/>
            <p14:sldId id="2597"/>
            <p14:sldId id="2598"/>
          </p14:sldIdLst>
        </p14:section>
        <p14:section name="Closing" id="{1FD0CB38-EE98-455D-BA43-9CA223A5CE62}">
          <p14:sldIdLst>
            <p14:sldId id="2790"/>
            <p14:sldId id="2521"/>
            <p14:sldId id="2534"/>
            <p14:sldId id="2306"/>
            <p14:sldId id="2532"/>
            <p14:sldId id="2293"/>
            <p14:sldId id="229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4B0AA15-16DA-EB73-8A5F-CA9A9E388FBD}" name="Chelsea Schultz" initials="CS" userId="S::ces@ten.tenna.com::d8a0c028-b954-483d-af33-ea1a8662eaee" providerId="AD"/>
  <p188:author id="{3DC4612B-CB5F-6DCF-9A4D-8E55279B57C8}" name="Jena Ferguson" initials="JF" userId="S::jbf@ten.tenna.com::f8fd0888-042a-4a0a-8c48-f465927f5e0a" providerId="AD"/>
  <p188:author id="{C2BB822E-E205-1280-04EF-901C1A866779}" name="Sunil Puranik" initials="SP" userId="S::spp@ten.tenna.com::57b032b1-d9f7-4a49-b188-e59b5a50048d" providerId="AD"/>
  <p188:author id="{B6908F44-0BFA-470B-8B85-EF22B36C38D5}" name="William Hipp" initials="" userId="S::wrh@ten.tenna.com::98f96301-ceb7-490f-827b-3aefeda8faf1" providerId="AD"/>
  <p188:author id="{E0FC634D-0D0A-39D3-6E8F-6BD5A7366FEF}" name="Geoffrey Rodgers" initials="" userId="S::ger@ten.tenna.com::77c69dc2-a30f-4f21-8677-dbee8a8dd918" providerId="AD"/>
  <p188:author id="{DAE5C558-D7B9-D4B3-E552-7EEB03289C6A}" name="Ben Jensen" initials="BJ" userId="S::dbj@ten.tenna.com::e67b3501-5633-4670-9a84-51cb7d82ec2b" providerId="AD"/>
  <p188:author id="{C83D7279-D332-A9DA-DF5E-26EB0AFCC862}" name="Gina Setzer" initials="GS" userId="S::gms@ten.tenna.com::554f366a-e6e0-49e8-8b98-750b823b7e7d" providerId="AD"/>
  <p188:author id="{18DB647D-EB7F-A1B3-A474-E882F42F07E3}" name="Ross Porter" initials="RP" userId="S::rgp@ten.tenna.com::94b5b9a9-a3f2-49ca-84b9-6fbf023e2b0d" providerId="AD"/>
  <p188:author id="{75995D80-DDB1-DE5E-2D7C-D6D69DB8DA8B}" name="Jaime Sartori" initials="JS" userId="S::jbs@ten.tenna.com::424c438a-efd6-4dd1-b761-d0929f6e4e12" providerId="AD"/>
  <p188:author id="{32469180-C4BD-7E00-9127-FBABFC1F6D4E}" name="Ron Talbert" initials="" userId="S::rlt@ten.tenna.com::1735c88e-92ed-4e99-8783-af1606121dc7" providerId="AD"/>
  <p188:author id="{884DA489-91F9-B604-7D0C-04BDD2D0C8DB}" name="Jason Mercury" initials="" userId="S::jjm@ten.tenna.com::7d6a685c-621b-4e85-8174-b6006e65b6a1" providerId="AD"/>
  <p188:author id="{A09B8F9B-2CA1-74B4-75CC-D31B7E348C30}" name="Kristen Olson" initials="KO" userId="S::kco@ten.tenna.com::62a923d0-e5c5-491f-b25b-5d4d3817bfd5" providerId="AD"/>
  <p188:author id="{DB9E30A1-9F18-BF02-020B-3C8999EB7425}" name="Colleen Lyerla" initials="CL" userId="S::cml@ten.tenna.com::d062c50b-c161-429f-9e31-60f9eb5fd3e8" providerId="AD"/>
  <p188:author id="{96E866BA-C4B7-99BF-9741-87C91734641D}" name="Jose Cueva" initials="JC" userId="S::jac@ten.tenna.com::dc9f69af-a496-49e3-83e5-ee53157c99e0" providerId="AD"/>
  <p188:author id="{E71D91BE-1D7A-9A74-BB82-7B9E5E4937B7}" name="Tom Caliendo" initials="TC" userId="S::tjc@ten.tenna.com::d1e51057-b126-4b29-b92f-41dc7119cab2" providerId="AD"/>
  <p188:author id="{4AD9CADB-A91F-C873-4C4C-1190C97104D2}" name="Jhan Mughal" initials="" userId="S::jfm@ten.tenna.com::ee634041-29f5-4183-9434-7220dc67f012" providerId="AD"/>
  <p188:author id="{64C1D7E9-9C6B-FD8D-7FE9-4A3FF3EB6806}" name="Katie Mauritzson" initials="KM" userId="S::kam@ten.tenna.com::c0cac187-f968-4337-9596-f7eb787b3156" providerId="AD"/>
  <p188:author id="{7E6754F8-5F53-12A1-F938-8DE90DEE5B61}" name="Erin Rudan" initials="ER" userId="S::ecr@ten.tenna.com::b763f172-4459-4df6-8351-97a07a6be9d1" providerId="AD"/>
  <p188:author id="{86115CFA-5042-A04C-2AD8-92B7BAA12F9A}" name="Jane Leybovich" initials="" userId="S::jyl@ten.tenna.com::e1bd830f-c88f-43ae-ac39-c3e52f64f3e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4F00"/>
    <a:srgbClr val="00B2D3"/>
    <a:srgbClr val="1C74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622B11-19D4-DACC-4FDD-9210BD2FD3D9}" v="105" dt="2025-01-16T15:16:11.619"/>
    <p1510:client id="{2960CE0B-6B4C-1C3F-83A3-1BF3680EBE15}" v="38" dt="2025-01-16T15:23:14.164"/>
    <p1510:client id="{413EED65-840A-5C51-2DAC-D21E9B3552AD}" v="302" dt="2025-01-15T18:55:08.956"/>
    <p1510:client id="{41FD72A1-6651-430B-866E-8E75206B4A7D}" v="12" dt="2025-01-15T20:30:01.053"/>
    <p1510:client id="{80213283-2A0A-C394-DA65-9E0333E7097C}" v="1" dt="2025-01-15T21:34:19.826"/>
    <p1510:client id="{88D8E56D-027A-9892-CC11-1324145E5B6A}" v="173" dt="2025-01-16T01:06:46.691"/>
    <p1510:client id="{97EADD47-3677-AFF1-3754-9160845A9256}" v="158" dt="2025-01-16T17:31:34.971"/>
    <p1510:client id="{9C5882E4-90C3-8A1B-594F-330216DC9F46}" v="312" dt="2025-01-15T20:19:34.726"/>
    <p1510:client id="{A8A09934-58EB-800E-C6EC-631C9197B98C}" v="18" dt="2025-01-16T20:44:52.409"/>
    <p1510:client id="{B7478C48-BED6-A319-9810-29282030662C}" v="911" dt="2025-01-15T19:49:54.678"/>
    <p1510:client id="{C572E683-E552-1213-4B96-64BDC4E4C0A3}" v="9" dt="2025-01-16T15:48:53.403"/>
    <p1510:client id="{E1414660-DF76-96BB-B7ED-AD9C15937F85}" v="2316" dt="2025-01-15T21:30:29.182"/>
    <p1510:client id="{F1387490-A6EC-EE1C-4EF1-9F49399CC2CB}" v="2" dt="2025-01-15T21:35:55.394"/>
    <p1510:client id="{F6CB39BD-9FB9-4360-92C1-CCC5C421C3A7}" v="3249" dt="2025-01-16T18:31:12.417"/>
    <p1510:client id="{FEA89DA0-E849-4BF3-C3AC-E37E80095CF7}" v="4" dt="2025-01-15T20:27:48.8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microsoft.com/office/2015/10/relationships/revisionInfo" Target="revisionInfo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comments/modernComment_148_DA76A34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DD521B1-A429-452E-B448-F1A32BDC7D4D}" authorId="{7E6754F8-5F53-12A1-F938-8DE90DEE5B61}" status="resolved" created="2024-08-08T12:24:55.540">
    <pc:sldMkLst xmlns:pc="http://schemas.microsoft.com/office/powerpoint/2013/main/command">
      <pc:docMk/>
      <pc:sldMk cId="3665208140" sldId="328"/>
    </pc:sldMkLst>
    <p188:txBody>
      <a:bodyPr/>
      <a:lstStyle/>
      <a:p>
        <a:r>
          <a:rPr lang="en-US"/>
          <a:t>Took slide from SKO 5.2.24 that Jose shared</a:t>
        </a:r>
      </a:p>
    </p188:txBody>
  </p188:cm>
</p188:cmLst>
</file>

<file path=ppt/comments/modernComment_14C_99895D8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FDAFFDA-9802-4043-9408-46C373E8B9FC}" authorId="{7E6754F8-5F53-12A1-F938-8DE90DEE5B61}" status="resolved" created="2024-08-08T12:25:36.614">
    <pc:sldMkLst xmlns:pc="http://schemas.microsoft.com/office/powerpoint/2013/main/command">
      <pc:docMk/>
      <pc:sldMk cId="2575916419" sldId="332"/>
    </pc:sldMkLst>
    <p188:txBody>
      <a:bodyPr/>
      <a:lstStyle/>
      <a:p>
        <a:r>
          <a:rPr lang="en-US"/>
          <a:t>Took slide from SKO 5.2.24 that Jose shared</a:t>
        </a:r>
      </a:p>
    </p188:txBody>
  </p188:cm>
</p188:cmLst>
</file>

<file path=ppt/comments/modernComment_14E_64445DA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B4DC4BA-3B1C-4DDF-A480-784C009DDE33}" authorId="{7E6754F8-5F53-12A1-F938-8DE90DEE5B61}" status="resolved" created="2024-08-08T12:25:30.177">
    <pc:sldMkLst xmlns:pc="http://schemas.microsoft.com/office/powerpoint/2013/main/command">
      <pc:docMk/>
      <pc:sldMk cId="1682202025" sldId="334"/>
    </pc:sldMkLst>
    <p188:txBody>
      <a:bodyPr/>
      <a:lstStyle/>
      <a:p>
        <a:r>
          <a:rPr lang="en-US"/>
          <a:t>Took slide from SKO 5.2.24 that Jose shared</a:t>
        </a:r>
      </a:p>
    </p188:txBody>
  </p188:cm>
</p188:cmLst>
</file>

<file path=ppt/comments/modernComment_15A_A74FD3D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49D47AF-F527-48E9-8307-CA79294C3855}" authorId="{7E6754F8-5F53-12A1-F938-8DE90DEE5B61}" status="resolved" created="2024-08-08T12:22:45.858">
    <pc:sldMkLst xmlns:pc="http://schemas.microsoft.com/office/powerpoint/2013/main/command">
      <pc:docMk/>
      <pc:sldMk cId="2807026644" sldId="346"/>
    </pc:sldMkLst>
    <p188:txBody>
      <a:bodyPr/>
      <a:lstStyle/>
      <a:p>
        <a:r>
          <a:rPr lang="en-US"/>
          <a:t>Added this slide based on previous layout using HE info from one-pager/Sales Deck</a:t>
        </a:r>
      </a:p>
    </p188:txBody>
  </p188:cm>
</p188:cmLst>
</file>

<file path=ppt/comments/modernComment_15E_C98534B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5C724D2-7CBF-4219-A2A3-8962E84A1A58}" authorId="{7E6754F8-5F53-12A1-F938-8DE90DEE5B61}" status="resolved" created="2024-08-08T12:23:11.821">
    <pc:sldMkLst xmlns:pc="http://schemas.microsoft.com/office/powerpoint/2013/main/command">
      <pc:docMk/>
      <pc:sldMk cId="3380950197" sldId="350"/>
    </pc:sldMkLst>
    <p188:txBody>
      <a:bodyPr/>
      <a:lstStyle/>
      <a:p>
        <a:r>
          <a:rPr lang="en-US"/>
          <a:t>Used info from Sales Deck for this slide</a:t>
        </a:r>
      </a:p>
    </p188:txBody>
  </p188:cm>
</p188:cmLst>
</file>

<file path=ppt/comments/modernComment_8F0_7A0AE6C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1FDA7BF-F2A0-433E-9640-FD52E49C2DCD}" authorId="{C2BB822E-E205-1280-04EF-901C1A866779}" status="resolved" created="2025-01-13T15:03:07.827" complete="100000">
    <pc:sldMkLst xmlns:pc="http://schemas.microsoft.com/office/powerpoint/2013/main/command">
      <pc:docMk/>
      <pc:sldMk cId="2047534791" sldId="2288"/>
    </pc:sldMkLst>
    <p188:txBody>
      <a:bodyPr/>
      <a:lstStyle/>
      <a:p>
        <a:r>
          <a:rPr lang="en-US"/>
          <a:t>[@Jose Cueva] Consolidated parts into one slide. Please review</a:t>
        </a:r>
      </a:p>
    </p188:txBody>
  </p188:cm>
</p188:cmLst>
</file>

<file path=ppt/comments/modernComment_8F5_8C720F0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F2F5392-6EC0-4FC2-9E7E-9BF377DAAF3F}" authorId="{04B0AA15-16DA-EB73-8A5F-CA9A9E388FBD}" created="2024-10-07T16:55:27.266">
    <pc:sldMkLst xmlns:pc="http://schemas.microsoft.com/office/powerpoint/2013/main/command">
      <pc:docMk/>
      <pc:sldMk cId="2356285187" sldId="2293"/>
    </pc:sldMkLst>
    <p188:txBody>
      <a:bodyPr/>
      <a:lstStyle/>
      <a:p>
        <a:r>
          <a:rPr lang="en-US"/>
          <a:t>Not sure if there are any end of year events</a:t>
        </a:r>
      </a:p>
    </p188:txBody>
  </p188:cm>
</p188:cmLst>
</file>

<file path=ppt/comments/modernComment_A00_20C1C02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B2C1C8F-0726-4D47-A540-10C29CE1FCD0}" authorId="{3DC4612B-CB5F-6DCF-9A4D-8E55279B57C8}" status="resolved" created="2024-01-30T16:33:13.850">
    <pc:sldMkLst xmlns:pc="http://schemas.microsoft.com/office/powerpoint/2013/main/command">
      <pc:docMk/>
      <pc:sldMk cId="549568558" sldId="2560"/>
    </pc:sldMkLst>
    <p188:txBody>
      <a:bodyPr/>
      <a:lstStyle/>
      <a:p>
        <a:r>
          <a:rPr lang="en-US"/>
          <a:t>May need to add 2c adapters, too if available by 2/15</a:t>
        </a:r>
      </a:p>
    </p188:txBody>
  </p188:cm>
</p188:cmLst>
</file>

<file path=ppt/comments/modernComment_A0C_F76D3F3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2737A26-4948-4FAB-91AE-77AE16D9D431}" authorId="{3DC4612B-CB5F-6DCF-9A4D-8E55279B57C8}" status="resolved" created="2024-03-19T18:09:55.034">
    <pc:sldMkLst xmlns:pc="http://schemas.microsoft.com/office/powerpoint/2013/main/command">
      <pc:docMk/>
      <pc:sldMk cId="4151131954" sldId="2557"/>
    </pc:sldMkLst>
    <p188:replyLst>
      <p188:reply id="{33BD1691-DB30-4B18-8277-15240498F2B3}" authorId="{3DC4612B-CB5F-6DCF-9A4D-8E55279B57C8}" created="2024-03-19T19:27:33.294">
        <p188:txBody>
          <a:bodyPr/>
          <a:lstStyle/>
          <a:p>
            <a:r>
              <a:rPr lang="en-US"/>
              <a:t>[@Sunil Puranik]  will provide screenshot</a:t>
            </a:r>
          </a:p>
        </p188:txBody>
      </p188:reply>
    </p188:replyLst>
    <p188:txBody>
      <a:bodyPr/>
      <a:lstStyle/>
      <a:p>
        <a:r>
          <a:rPr lang="en-US"/>
          <a:t>[@Chelsea Schultz] </a:t>
        </a:r>
      </a:p>
    </p188:txBody>
  </p188:cm>
  <p188:cm id="{DFBAA3D9-82C2-40C5-AB24-2FC802EF2F7F}" authorId="{96E866BA-C4B7-99BF-9741-87C91734641D}" status="resolved" created="2024-03-25T16:58:34.05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151131954" sldId="2557"/>
      <ac:picMk id="7" creationId="{569260DF-EA12-8716-AE33-5B89ABCEEC0E}"/>
    </ac:deMkLst>
    <p188:replyLst>
      <p188:reply id="{0A6F83AA-EDEC-4F7D-A03B-E627C891D6F1}" authorId="{04B0AA15-16DA-EB73-8A5F-CA9A9E388FBD}" created="2024-03-25T17:12:19.708">
        <p188:txBody>
          <a:bodyPr/>
          <a:lstStyle/>
          <a:p>
            <a:r>
              <a:rPr lang="en-US"/>
              <a:t>[@Jose Cueva] photo has been changed</a:t>
            </a:r>
          </a:p>
        </p188:txBody>
      </p188:reply>
    </p188:replyLst>
    <p188:txBody>
      <a:bodyPr/>
      <a:lstStyle/>
      <a:p>
        <a:r>
          <a:rPr lang="en-US"/>
          <a:t>[@Chelsea Schultz] can we please remove the "Start" green text reply? There is no support for inbound messages into Tenna. </a:t>
        </a:r>
      </a:p>
    </p188:txBody>
  </p188:cm>
  <p188:cm id="{5E596B94-0D26-4446-8F80-20BF2FA1331B}" authorId="{3DC4612B-CB5F-6DCF-9A4D-8E55279B57C8}" created="2024-03-26T19:46:50.794">
    <pc:sldMkLst xmlns:pc="http://schemas.microsoft.com/office/powerpoint/2013/main/command">
      <pc:docMk/>
      <pc:sldMk cId="4151131954" sldId="2557"/>
    </pc:sldMkLst>
    <p188:txBody>
      <a:bodyPr/>
      <a:lstStyle/>
      <a:p>
        <a:r>
          <a:rPr lang="en-US"/>
          <a:t>Need to get image from Sergey</a:t>
        </a:r>
      </a:p>
    </p188:txBody>
  </p188:cm>
  <p188:cm id="{CF4ECCB1-2BE1-407B-B1F6-89DB2FC774A6}" authorId="{96E866BA-C4B7-99BF-9741-87C91734641D}" created="2025-01-15T17:21:12.870" startDate="2025-01-15T18:43:47.551" dueDate="2025-01-15T18:43:47.551" assignedTo="{96E866BA-C4B7-99BF-9741-87C91734641D}" title="@Jose Cueva please approve wording.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151131954" sldId="2572"/>
      <ac:spMk id="6" creationId="{21897688-D533-67B7-A8AB-0BA081DDA658}"/>
      <ac:txMk cp="316" len="6">
        <ac:context len="422" hash="3800609477"/>
      </ac:txMk>
    </ac:txMkLst>
    <p188:pos x="1437735" y="3594339"/>
    <p188:replyLst>
      <p188:reply id="{CD9F64F1-1C95-444C-B60F-1A0F54955C56}" authorId="{04B0AA15-16DA-EB73-8A5F-CA9A9E388FBD}" created="2025-01-15T18:43:47.551">
        <p188:txBody>
          <a:bodyPr/>
          <a:lstStyle/>
          <a:p>
            <a:r>
              <a:rPr lang="en-US"/>
              <a:t>[@Jose Cueva] please approve wording.</a:t>
            </a:r>
          </a:p>
        </p188:txBody>
      </p188:reply>
    </p188:replyLst>
    <p188:txBody>
      <a:bodyPr/>
      <a:lstStyle/>
      <a:p>
        <a:r>
          <a:rPr lang="en-US"/>
          <a:t>[@Chelsea Schultz]  to confirm wording for this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1-15T18:43:47.551" id="{A6953AA6-B095-499A-BAC2-A4BE1A68FE28}">
              <p228:atrbtn authorId="{04B0AA15-16DA-EB73-8A5F-CA9A9E388FBD}"/>
              <p228:anchr>
                <p228:comment id="{CD9F64F1-1C95-444C-B60F-1A0F54955C56}"/>
              </p228:anchr>
              <p228:add/>
            </p228:event>
            <p228:event time="2025-01-15T18:43:47.551" id="{7AF5B89E-28D4-4228-8912-FB13BDA4BC26}">
              <p228:atrbtn authorId="{04B0AA15-16DA-EB73-8A5F-CA9A9E388FBD}"/>
              <p228:anchr>
                <p228:comment id="{CD9F64F1-1C95-444C-B60F-1A0F54955C56}"/>
              </p228:anchr>
              <p228:asgn authorId="{96E866BA-C4B7-99BF-9741-87C91734641D}"/>
            </p228:event>
            <p228:event time="2025-01-15T18:43:47.551" id="{56A35EBD-BAA9-456A-BDB7-CC4211CA6FAF}">
              <p228:atrbtn authorId="{04B0AA15-16DA-EB73-8A5F-CA9A9E388FBD}"/>
              <p228:anchr>
                <p228:comment id="{CD9F64F1-1C95-444C-B60F-1A0F54955C56}"/>
              </p228:anchr>
              <p228:date stDt="2025-01-15T18:43:47.551" endDt="2025-01-15T18:43:47.551"/>
            </p228:event>
            <p228:event time="2025-01-15T18:43:47.551" id="{651A82BC-A40F-4DC9-B902-2380C84BBA3F}">
              <p228:atrbtn authorId="{04B0AA15-16DA-EB73-8A5F-CA9A9E388FBD}"/>
              <p228:anchr>
                <p228:comment id="{CD9F64F1-1C95-444C-B60F-1A0F54955C56}"/>
              </p228:anchr>
              <p228:title val="@Jose Cueva please approve wording."/>
            </p228:event>
          </p228:history>
        </p228:taskDetails>
      </p:ext>
    </p188:extLst>
  </p188:cm>
  <p188:cm id="{06008EA3-0F89-4E31-9A9C-FF37B74D869F}" authorId="{C2BB822E-E205-1280-04EF-901C1A866779}" created="2025-01-15T21:24:20.52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151131954" sldId="2572"/>
      <ac:spMk id="5" creationId="{68CC848F-95E1-D4BD-CEDB-3A49AC039A94}"/>
      <ac:txMk cp="0" len="12">
        <ac:context len="13" hash="3240094448"/>
      </ac:txMk>
    </ac:txMkLst>
    <p188:pos x="3268578" y="153736"/>
    <p188:txBody>
      <a:bodyPr/>
      <a:lstStyle/>
      <a:p>
        <a:r>
          <a:rPr lang="en-US"/>
          <a:t>[@Jose Cueva] Should this be under the new products section? cc: [@William Hipp] </a:t>
        </a:r>
      </a:p>
    </p188:txBody>
  </p188:cm>
</p188:cmLst>
</file>

<file path=ppt/comments/modernComment_A17_34F1644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B4240E2-439D-46D2-A910-4A9E4892155B}" authorId="{3DC4612B-CB5F-6DCF-9A4D-8E55279B57C8}" status="resolved" created="2024-03-25T15:46:44.220">
    <pc:sldMkLst xmlns:pc="http://schemas.microsoft.com/office/powerpoint/2013/main/command">
      <pc:docMk/>
      <pc:sldMk cId="888235075" sldId="2571"/>
    </pc:sldMkLst>
    <p188:replyLst>
      <p188:reply id="{32869759-B70C-46B7-BA04-B1661BBE823F}" authorId="{E71D91BE-1D7A-9A74-BB82-7B9E5E4937B7}" created="2024-03-25T15:49:08.115">
        <p188:txBody>
          <a:bodyPr/>
          <a:lstStyle/>
          <a:p>
            <a:r>
              <a:rPr lang="en-US"/>
              <a:t>[@Jena Ferguson] Looks good</a:t>
            </a:r>
          </a:p>
        </p188:txBody>
      </p188:reply>
    </p188:replyLst>
    <p188:txBody>
      <a:bodyPr/>
      <a:lstStyle/>
      <a:p>
        <a:r>
          <a:rPr lang="en-US"/>
          <a:t>[@Tom Caliendo]  please review the text to make sure it is accurate. </a:t>
        </a:r>
      </a:p>
    </p188:txBody>
  </p188:cm>
</p188:cmLst>
</file>

<file path=ppt/comments/modernComment_A19_7316659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52BA837-13DA-469F-8471-D9E3298B7B0A}" authorId="{3DC4612B-CB5F-6DCF-9A4D-8E55279B57C8}" status="resolved" created="2024-03-19T19:31:48.875">
    <pc:sldMkLst xmlns:pc="http://schemas.microsoft.com/office/powerpoint/2013/main/command">
      <pc:docMk/>
      <pc:sldMk cId="1930847636" sldId="2562"/>
    </pc:sldMkLst>
    <p188:txBody>
      <a:bodyPr/>
      <a:lstStyle/>
      <a:p>
        <a:r>
          <a:rPr lang="en-US"/>
          <a:t>[@Tom Caliendo] 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3-20T13:34:21.590" authorId="{E71D91BE-1D7A-9A74-BB82-7B9E5E4937B7}"/>
          </p223:rxn>
        </p223:reactions>
      </p:ext>
    </p188:extLst>
  </p188:cm>
</p188:cmLst>
</file>

<file path=ppt/comments/modernComment_A20_F394EDB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A168FDE-67ED-4BAB-A249-9E384AD1AE0A}" authorId="{96E866BA-C4B7-99BF-9741-87C91734641D}" created="2025-01-08T17:14:41.550">
    <pc:sldMkLst xmlns:pc="http://schemas.microsoft.com/office/powerpoint/2013/main/command">
      <pc:docMk/>
      <pc:sldMk cId="4086623675" sldId="2592"/>
    </pc:sldMkLst>
    <p188:replyLst>
      <p188:reply id="{E2A5FA7B-8EDF-42B4-AA8F-4981F9A946C6}" authorId="{B6908F44-0BFA-470B-8B85-EF22B36C38D5}" created="2025-01-12T19:57:47.324">
        <p188:txBody>
          <a:bodyPr/>
          <a:lstStyle/>
          <a:p>
            <a:r>
              <a:rPr lang="en-US"/>
              <a:t>Done</a:t>
            </a:r>
          </a:p>
        </p188:txBody>
      </p188:reply>
    </p188:replyLst>
    <p188:txBody>
      <a:bodyPr/>
      <a:lstStyle/>
      <a:p>
        <a:r>
          <a:rPr lang="en-US"/>
          <a:t>[@William Hipp] update bullets to be more generic and inclusive of all endpooints</a:t>
        </a:r>
      </a:p>
    </p188:txBody>
  </p188:cm>
</p188:cmLst>
</file>

<file path=ppt/comments/modernComment_A21_F32838F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2EED9AC-9BFC-40A5-B9D1-839E119675E7}" authorId="{3DC4612B-CB5F-6DCF-9A4D-8E55279B57C8}" status="resolved" created="2024-05-10T13:56:37.871">
    <pc:sldMkLst xmlns:pc="http://schemas.microsoft.com/office/powerpoint/2013/main/command">
      <pc:docMk/>
      <pc:sldMk cId="4079499504" sldId="2588"/>
    </pc:sldMkLst>
    <p188:txBody>
      <a:bodyPr/>
      <a:lstStyle/>
      <a:p>
        <a:r>
          <a:rPr lang="en-US"/>
          <a:t>[@Iana Gryshchenko]  [@Carl Ray]  any screenshots/images for this slide? </a:t>
        </a:r>
      </a:p>
    </p188:txBody>
  </p188:cm>
</p188:cmLst>
</file>

<file path=ppt/comments/modernComment_A24_C49AA3D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74FE890-857A-4E7C-BA69-FCCDD3AF4F47}" authorId="{96E866BA-C4B7-99BF-9741-87C91734641D}" status="resolved" created="2024-05-14T13:21:57.593">
    <pc:sldMkLst xmlns:pc="http://schemas.microsoft.com/office/powerpoint/2013/main/command">
      <pc:docMk/>
      <pc:sldMk cId="3298468825" sldId="2596"/>
    </pc:sldMkLst>
    <p188:replyLst>
      <p188:reply id="{61EB36E2-9D25-434C-813D-77038B38FE8C}" authorId="{3DC4612B-CB5F-6DCF-9A4D-8E55279B57C8}" created="2024-05-14T13:56:17.066">
        <p188:txBody>
          <a:bodyPr/>
          <a:lstStyle/>
          <a:p>
            <a:r>
              <a:rPr lang="en-US"/>
              <a:t>[@Jose Cueva]  is this different from the download all pings release in 02? </a:t>
            </a:r>
          </a:p>
        </p188:txBody>
      </p188:reply>
      <p188:reply id="{55CD6538-11BB-49F4-B169-0B48A78CC677}" authorId="{96E866BA-C4B7-99BF-9741-87C91734641D}" created="2024-05-14T17:45:17.599">
        <p188:txBody>
          <a:bodyPr/>
          <a:lstStyle/>
          <a:p>
            <a:r>
              <a:rPr lang="en-US"/>
              <a:t>this is for a date range, it used to be only for a single trip</a:t>
            </a:r>
          </a:p>
        </p188:txBody>
      </p188:reply>
    </p188:replyLst>
    <p188:txBody>
      <a:bodyPr/>
      <a:lstStyle/>
      <a:p>
        <a:r>
          <a:rPr lang="en-US"/>
          <a:t>[@Jena Ferguson] I added the screenshots, feel free to tweak them or give them the correct shadow and look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5-14T18:00:51.029" authorId="{3DC4612B-CB5F-6DCF-9A4D-8E55279B57C8}"/>
          </p223:rxn>
        </p223:reactions>
      </p:ext>
    </p188:extLst>
  </p188:cm>
</p188:cmLst>
</file>

<file path=ppt/comments/modernComment_A25_EEA861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90CFB2B-22A3-4CB0-B55F-ED41D41BBA47}" authorId="{3DC4612B-CB5F-6DCF-9A4D-8E55279B57C8}" status="resolved" created="2024-05-10T14:01:38.786">
    <pc:sldMkLst xmlns:pc="http://schemas.microsoft.com/office/powerpoint/2013/main/command">
      <pc:docMk/>
      <pc:sldMk cId="250250783" sldId="2597"/>
    </pc:sldMkLst>
    <p188:replyLst>
      <p188:reply id="{C63F74D2-CAF0-4BB0-9BB2-E813A197601F}" authorId="{18DB647D-EB7F-A1B3-A474-E882F42F07E3}" created="2024-05-10T16:01:46.403">
        <p188:txBody>
          <a:bodyPr/>
          <a:lstStyle/>
          <a:p>
            <a:r>
              <a:rPr lang="en-US"/>
              <a:t>*chefs kiss* its perfect 🤌🏻</a:t>
            </a:r>
          </a:p>
        </p188:txBody>
      </p188:reply>
      <p188:reply id="{2B20CEC3-4063-4B47-9866-8D6029E50C4C}" authorId="{18DB647D-EB7F-A1B3-A474-E882F42F07E3}" created="2024-05-10T16:11:33.450">
        <p188:txBody>
          <a:bodyPr/>
          <a:lstStyle/>
          <a:p>
            <a:r>
              <a:rPr lang="en-US"/>
              <a:t>Will add slides for the WO enhancements regarding costs.</a:t>
            </a:r>
          </a:p>
        </p188:txBody>
      </p188:reply>
      <p188:reply id="{F21854D1-D083-41DD-8866-E51B2282426B}" authorId="{3DC4612B-CB5F-6DCF-9A4D-8E55279B57C8}" created="2024-05-10T17:16:39.358">
        <p188:txBody>
          <a:bodyPr/>
          <a:lstStyle/>
          <a:p>
            <a:r>
              <a:rPr lang="en-US"/>
              <a:t>Thanks Ross! </a:t>
            </a:r>
          </a:p>
        </p188:txBody>
      </p188:reply>
    </p188:replyLst>
    <p188:txBody>
      <a:bodyPr/>
      <a:lstStyle/>
      <a:p>
        <a:r>
          <a:rPr lang="en-US"/>
          <a:t>[@Ross Porter] I added the content from the interim update. Please review and add any additional slides I may have missed. </a:t>
        </a:r>
      </a:p>
    </p188:txBody>
  </p188:cm>
</p188:cmLst>
</file>

<file path=ppt/comments/modernComment_A30_60580AB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2968C5B-3DEB-4785-AA4D-5C9E1231A53D}" authorId="{96E866BA-C4B7-99BF-9741-87C91734641D}" status="resolved" created="2024-05-14T14:15:06.927">
    <pc:sldMkLst xmlns:pc="http://schemas.microsoft.com/office/powerpoint/2013/main/command">
      <pc:docMk/>
      <pc:sldMk cId="1616382655" sldId="2608"/>
    </pc:sldMkLst>
    <p188:replyLst>
      <p188:reply id="{EE6AA58C-BF0C-4290-98D9-314958E2CE0D}" authorId="{3DC4612B-CB5F-6DCF-9A4D-8E55279B57C8}" created="2024-05-14T14:20:00.260">
        <p188:txBody>
          <a:bodyPr/>
          <a:lstStyle/>
          <a:p>
            <a:r>
              <a:rPr lang="en-US"/>
              <a:t>I think maybe a different slide - since lifetime labor costs would be MTC enhancement, technically, right? </a:t>
            </a:r>
          </a:p>
        </p188:txBody>
        <p188:extLst>
          <p:ext xmlns:p="http://schemas.openxmlformats.org/presentationml/2006/main" uri="{57CB4572-C831-44C2-8A1C-0ADB6CCDFE69}">
            <p223:reactions xmlns:p223="http://schemas.microsoft.com/office/powerpoint/2022/03/main">
              <p223:rxn type="👍">
                <p223:instance time="2024-05-14T14:20:10.919" authorId="{C2BB822E-E205-1280-04EF-901C1A866779}"/>
              </p223:rxn>
            </p223:reactions>
          </p:ext>
        </p188:extLst>
      </p188:reply>
      <p188:reply id="{60A92A65-281B-492E-B645-365B1E851A2D}" authorId="{C2BB822E-E205-1280-04EF-901C1A866779}" created="2024-05-14T14:20:48.029">
        <p188:txBody>
          <a:bodyPr/>
          <a:lstStyle/>
          <a:p>
            <a:r>
              <a:rPr lang="en-US"/>
              <a:t>That is correct. Either is okay, Let me know and I can add the details.</a:t>
            </a:r>
          </a:p>
        </p188:txBody>
      </p188:reply>
      <p188:reply id="{6A244800-4904-4394-AB44-78646EE449CD}" authorId="{3DC4612B-CB5F-6DCF-9A4D-8E55279B57C8}" created="2024-05-14T14:21:48.363">
        <p188:txBody>
          <a:bodyPr/>
          <a:lstStyle/>
          <a:p>
            <a:r>
              <a:rPr lang="en-US"/>
              <a:t>Ok I added a slide to the end of MTC and moved the lifetime parts one up so they would be back to back. </a:t>
            </a:r>
          </a:p>
        </p188:txBody>
      </p188:reply>
    </p188:replyLst>
    <p188:txBody>
      <a:bodyPr/>
      <a:lstStyle/>
      <a:p>
        <a:r>
          <a:rPr lang="en-US"/>
          <a:t>[@Jena Ferguson] we also have a "Labor Lifetime Cost". We could either give it its own slide OR we could do a split slide for both in between Parts and Labor sections. 
[@Sunil Puranik] can share details</a:t>
        </a:r>
      </a:p>
    </p188:txBody>
  </p188:cm>
</p188:cmLst>
</file>

<file path=ppt/comments/modernComment_A35_2FFD503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AE725DC-69F1-4463-AF11-ED392E5B0226}" authorId="{3DC4612B-CB5F-6DCF-9A4D-8E55279B57C8}" status="resolved" created="2024-05-10T16:44:26.868">
    <pc:sldMkLst xmlns:pc="http://schemas.microsoft.com/office/powerpoint/2013/main/command">
      <pc:docMk/>
      <pc:sldMk cId="888235075" sldId="2571"/>
    </pc:sldMkLst>
    <p188:replyLst>
      <p188:reply id="{B4B40930-D479-4156-A664-C6ADBE14BD1D}" authorId="{B6908F44-0BFA-470B-8B85-EF22B36C38D5}" created="2024-05-10T17:40:40.919">
        <p188:txBody>
          <a:bodyPr/>
          <a:lstStyle/>
          <a:p>
            <a:r>
              <a:rPr lang="en-US"/>
              <a:t>Looks good, I added 2024.03 specific items to slides 16-18. Reach out with any questions. </a:t>
            </a:r>
          </a:p>
        </p188:txBody>
      </p188:reply>
    </p188:replyLst>
    <p188:txBody>
      <a:bodyPr/>
      <a:lstStyle/>
      <a:p>
        <a:r>
          <a:rPr lang="en-US"/>
          <a:t>[@William Hipp] for review and any additional info/edits</a:t>
        </a:r>
      </a:p>
    </p188:txBody>
  </p188:cm>
</p188:cmLst>
</file>

<file path=ppt/comments/modernComment_A38_83F76C1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971D83D-A9E2-4B17-8CD6-89A1E2E50DE9}" authorId="{96E866BA-C4B7-99BF-9741-87C91734641D}" status="resolved" created="2024-05-14T13:08:01.887">
    <pc:sldMkLst xmlns:pc="http://schemas.microsoft.com/office/powerpoint/2013/main/command">
      <pc:docMk/>
      <pc:sldMk cId="2214030355" sldId="2594"/>
    </pc:sldMkLst>
    <p188:txBody>
      <a:bodyPr/>
      <a:lstStyle/>
      <a:p>
        <a:r>
          <a:rPr lang="en-US"/>
          <a:t>[@Sunil Puranik] can you please add screenshots of the smart WO cost fields and overlay a screenshot showing the example of Miscellaneous cost</a:t>
        </a:r>
      </a:p>
    </p188:txBody>
  </p188:cm>
  <p188:cm id="{57E2FCCF-D4D5-40ED-8ABA-0941F43CA1E4}" authorId="{C2BB822E-E205-1280-04EF-901C1A866779}" created="2025-01-15T20:16:44.43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214030355" sldId="2616"/>
      <ac:picMk id="9" creationId="{A202EE57-14B1-58D4-B145-C7464F1F7233}"/>
    </ac:deMkLst>
    <p188:replyLst>
      <p188:reply id="{B3C1EB6F-1F65-4499-9786-6954966362F5}" authorId="{3DC4612B-CB5F-6DCF-9A4D-8E55279B57C8}" created="2025-01-15T20:29:55.068">
        <p188:txBody>
          <a:bodyPr/>
          <a:lstStyle/>
          <a:p>
            <a:r>
              <a:rPr lang="en-US"/>
              <a:t>Added! The screenshot is kind of a wonky orientation so I had to resize the laptop a bit. </a:t>
            </a:r>
          </a:p>
        </p188:txBody>
      </p188:reply>
      <p188:reply id="{CCFD1BC4-4CC2-4151-B5B3-97E7FA741B30}" authorId="{C2BB822E-E205-1280-04EF-901C1A866779}" created="2025-01-15T21:34:19.826">
        <p188:txBody>
          <a:bodyPr/>
          <a:lstStyle/>
          <a:p>
            <a:r>
              <a:rPr lang="en-US"/>
              <a:t>No worries we can sell it as a wide screen laptop :D</a:t>
            </a:r>
          </a:p>
        </p188:txBody>
      </p188:reply>
    </p188:replyLst>
    <p188:txBody>
      <a:bodyPr/>
      <a:lstStyle/>
      <a:p>
        <a:r>
          <a:rPr lang="en-US"/>
          <a:t>[@Jena Ferguson] Could use your help adding a laptop enclosure to the image.</a:t>
        </a:r>
      </a:p>
    </p188:txBody>
  </p188:cm>
</p188:cmLst>
</file>

<file path=ppt/comments/modernComment_A39_972D210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2A7C61B-5661-4C42-AD94-C89F57129D0E}" authorId="{96E866BA-C4B7-99BF-9741-87C91734641D}" status="resolved" created="2025-01-08T17:20:03.320" complete="100000">
    <pc:sldMkLst xmlns:pc="http://schemas.microsoft.com/office/powerpoint/2013/main/command">
      <pc:docMk/>
      <pc:sldMk cId="2536317193" sldId="2617"/>
    </pc:sldMkLst>
    <p188:txBody>
      <a:bodyPr/>
      <a:lstStyle/>
      <a:p>
        <a:r>
          <a:rPr lang="en-US"/>
          <a:t>[@Chelsea Schultz] can we dress this up please?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1-10T19:37:45.378" authorId="{04B0AA15-16DA-EB73-8A5F-CA9A9E388FBD}"/>
          </p223:rxn>
        </p223:reactions>
      </p:ext>
    </p188:extLst>
  </p188:cm>
  <p188:cm id="{85423817-4171-4A45-9615-28F6D50143A5}" authorId="{04B0AA15-16DA-EB73-8A5F-CA9A9E388FBD}" created="2025-01-15T20:12:53.586" startDate="2025-01-15T20:12:53.586" dueDate="2025-01-15T20:12:53.586" assignedTo="{96E866BA-C4B7-99BF-9741-87C91734641D}" title="@Jose Cueva I combined the P1 &amp; S1, how does this slide look?">
    <pc:sldMkLst xmlns:pc="http://schemas.microsoft.com/office/powerpoint/2013/main/command">
      <pc:docMk/>
      <pc:sldMk cId="2536317193" sldId="2617"/>
    </pc:sldMkLst>
    <p188:txBody>
      <a:bodyPr/>
      <a:lstStyle/>
      <a:p>
        <a:r>
          <a:rPr lang="en-US"/>
          <a:t>[@Jose Cueva] I combined the P1 &amp; S1, how does this slide look?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1-15T20:12:53.586" id="{DE7982E0-41FF-429A-A3C7-3224B40646A9}">
              <p228:atrbtn authorId="{04B0AA15-16DA-EB73-8A5F-CA9A9E388FBD}"/>
              <p228:anchr>
                <p228:comment id="{85423817-4171-4A45-9615-28F6D50143A5}"/>
              </p228:anchr>
              <p228:add/>
            </p228:event>
            <p228:event time="2025-01-15T20:12:53.586" id="{B8FE37F1-2785-468A-B5E6-A55BDC0AE1D6}">
              <p228:atrbtn authorId="{04B0AA15-16DA-EB73-8A5F-CA9A9E388FBD}"/>
              <p228:anchr>
                <p228:comment id="{85423817-4171-4A45-9615-28F6D50143A5}"/>
              </p228:anchr>
              <p228:asgn authorId="{96E866BA-C4B7-99BF-9741-87C91734641D}"/>
            </p228:event>
            <p228:event time="2025-01-15T20:12:53.586" id="{60C077EB-EB52-4BA8-B174-11290417FF6C}">
              <p228:atrbtn authorId="{04B0AA15-16DA-EB73-8A5F-CA9A9E388FBD}"/>
              <p228:anchr>
                <p228:comment id="{85423817-4171-4A45-9615-28F6D50143A5}"/>
              </p228:anchr>
              <p228:title val="@Jose Cueva I combined the P1 &amp; S1, how does this slide look?"/>
            </p228:event>
            <p228:event time="2025-01-15T20:12:53.586" id="{FEA2F9A5-F3F1-43D2-A691-65B5A18BF584}">
              <p228:atrbtn authorId="{04B0AA15-16DA-EB73-8A5F-CA9A9E388FBD}"/>
              <p228:anchr>
                <p228:comment id="{85423817-4171-4A45-9615-28F6D50143A5}"/>
              </p228:anchr>
              <p228:date stDt="2025-01-15T20:12:53.586" endDt="2025-01-15T20:12:53.586"/>
            </p228:event>
          </p228:history>
        </p228:taskDetails>
      </p:ext>
    </p188:extLst>
  </p188:cm>
</p188:cmLst>
</file>

<file path=ppt/comments/modernComment_A3F_90DAAC7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51E1249-3680-414C-A3D7-30E335BA6C41}" authorId="{96E866BA-C4B7-99BF-9741-87C91734641D}" status="resolved" created="2025-01-08T17:18:52.160" complete="100000">
    <pc:sldMkLst xmlns:pc="http://schemas.microsoft.com/office/powerpoint/2013/main/command">
      <pc:docMk/>
      <pc:sldMk cId="2430250111" sldId="2623"/>
    </pc:sldMkLst>
    <p188:replyLst>
      <p188:reply id="{28321C4F-5E3C-4EC5-B8B3-745521A8A12C}" authorId="{04B0AA15-16DA-EB73-8A5F-CA9A9E388FBD}" created="2025-01-10T15:20:10.907">
        <p188:txBody>
          <a:bodyPr/>
          <a:lstStyle/>
          <a:p>
            <a:r>
              <a:rPr lang="en-US"/>
              <a:t>[@Jena Ferguson] please assist</a:t>
            </a:r>
          </a:p>
        </p188:txBody>
      </p188:reply>
    </p188:replyLst>
    <p188:txBody>
      <a:bodyPr/>
      <a:lstStyle/>
      <a:p>
        <a:r>
          <a:rPr lang="en-US"/>
          <a:t>[@Chelsea Schultz] pull in example of video for seatbelt from CAM deck</a:t>
        </a:r>
      </a:p>
    </p188:txBody>
  </p188:cm>
</p188:cmLst>
</file>

<file path=ppt/comments/modernComment_A40_95C039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BF192BA-49DD-4B60-9B13-44C6BED3921C}" authorId="{3DC4612B-CB5F-6DCF-9A4D-8E55279B57C8}" status="resolved" created="2024-06-18T19:40:14.511">
    <pc:sldMkLst xmlns:pc="http://schemas.microsoft.com/office/powerpoint/2013/main/command">
      <pc:docMk/>
      <pc:sldMk cId="157025170" sldId="2601"/>
    </pc:sldMkLst>
    <p188:txBody>
      <a:bodyPr/>
      <a:lstStyle/>
      <a:p>
        <a:r>
          <a:rPr lang="en-US"/>
          <a:t>Jose</a:t>
        </a:r>
      </a:p>
    </p188:txBody>
  </p188:cm>
</p188:cmLst>
</file>

<file path=ppt/comments/modernComment_A45_E5AF4C4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1C0F52A-0B3C-4FC1-AE14-7B98B7892FB5}" authorId="{C2BB822E-E205-1280-04EF-901C1A866779}" status="resolved" created="2024-06-24T23:49:52.579">
    <pc:sldMkLst xmlns:pc="http://schemas.microsoft.com/office/powerpoint/2013/main/command">
      <pc:docMk/>
      <pc:sldMk cId="3853470799" sldId="2627"/>
    </pc:sldMkLst>
    <p188:txBody>
      <a:bodyPr/>
      <a:lstStyle/>
      <a:p>
        <a:r>
          <a:rPr lang="en-US"/>
          <a:t>[@Sunil Puranik] Add MR Priority</a:t>
        </a:r>
      </a:p>
    </p188:txBody>
  </p188:cm>
  <p188:cm id="{71DF1882-5123-42AD-8FD5-29C2E2C56F59}" authorId="{C2BB822E-E205-1280-04EF-901C1A866779}" created="2025-01-15T20:55:47.628">
    <pc:sldMkLst xmlns:pc="http://schemas.microsoft.com/office/powerpoint/2013/main/command">
      <pc:docMk/>
      <pc:sldMk cId="3853470799" sldId="2629"/>
    </pc:sldMkLst>
    <p188:txBody>
      <a:bodyPr/>
      <a:lstStyle/>
      <a:p>
        <a:r>
          <a:rPr lang="en-US"/>
          <a:t>[@Chelsea Schultz] Added 2 screenshots, could you please work your magic?</a:t>
        </a:r>
      </a:p>
    </p188:txBody>
  </p188:cm>
</p188:cmLst>
</file>

<file path=ppt/comments/modernComment_A50_6ECC862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F2BBCF0-269A-432F-BC49-11C4597880C1}" authorId="{3DC4612B-CB5F-6DCF-9A4D-8E55279B57C8}" status="resolved" created="2024-06-18T19:33:24.60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858897453" sldId="2640"/>
      <ac:spMk id="5" creationId="{68CC848F-95E1-D4BD-CEDB-3A49AC039A94}"/>
    </ac:deMkLst>
    <p188:txBody>
      <a:bodyPr/>
      <a:lstStyle/>
      <a:p>
        <a:r>
          <a:rPr lang="en-US"/>
          <a:t>[@Ross Porter] </a:t>
        </a:r>
      </a:p>
    </p188:txBody>
  </p188:cm>
  <p188:cm id="{ED948591-A112-4400-B917-D184D7B8D12A}" authorId="{96E866BA-C4B7-99BF-9741-87C91734641D}" status="resolved" created="2024-06-24T22:33:04.08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858897453" sldId="2604"/>
      <ac:picMk id="6" creationId="{B71951B5-6123-33BD-2843-DAE57D35F8CD}"/>
    </ac:deMkLst>
    <p188:replyLst>
      <p188:reply id="{B39DF9C7-7EA3-4E78-905C-4FF0EBBC48BC}" authorId="{18DB647D-EB7F-A1B3-A474-E882F42F07E3}" created="2024-06-25T17:33:42.015">
        <p188:txBody>
          <a:bodyPr/>
          <a:lstStyle/>
          <a:p>
            <a:r>
              <a:rPr lang="en-US"/>
              <a:t>Updated.</a:t>
            </a:r>
          </a:p>
        </p188:txBody>
      </p188:reply>
    </p188:replyLst>
    <p188:txBody>
      <a:bodyPr/>
      <a:lstStyle/>
      <a:p>
        <a:r>
          <a:rPr lang="en-US"/>
          <a:t>[@Ross Porter] could you update this with the image of an ipad with a keyboard? cc [@Jena Ferguson] </a:t>
        </a:r>
      </a:p>
    </p188:txBody>
  </p188:cm>
</p188:cmLst>
</file>

<file path=ppt/comments/modernComment_A54_CAB5A3C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7285922-42B3-423E-8E0B-68F9F924FBE0}" authorId="{C2BB822E-E205-1280-04EF-901C1A866779}" status="resolved" created="2024-08-05T20:34:02.30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400901570" sldId="2644"/>
      <ac:spMk id="5" creationId="{68CC848F-95E1-D4BD-CEDB-3A49AC039A94}"/>
    </ac:deMkLst>
    <p188:txBody>
      <a:bodyPr/>
      <a:lstStyle/>
      <a:p>
        <a:r>
          <a:rPr lang="en-US"/>
          <a:t>[@Jena Ferguson] Added 3 additional slides for custom labels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8-06T14:02:11.146" authorId="{3DC4612B-CB5F-6DCF-9A4D-8E55279B57C8}"/>
          </p223:rxn>
        </p223:reactions>
      </p:ext>
    </p188:extLst>
  </p188:cm>
  <p188:cm id="{0932FA54-D31A-469C-9A7C-15ECEF4851DA}" authorId="{96E866BA-C4B7-99BF-9741-87C91734641D}" status="resolved" created="2025-01-08T17:13:22.061" complete="100000">
    <pc:sldMkLst xmlns:pc="http://schemas.microsoft.com/office/powerpoint/2013/main/command">
      <pc:docMk/>
      <pc:sldMk cId="3400901570" sldId="2644"/>
    </pc:sldMkLst>
    <p188:replyLst>
      <p188:reply id="{D61C590C-1B42-4DDE-B3E2-6C7B1E29B162}" authorId="{C2BB822E-E205-1280-04EF-901C1A866779}" created="2025-01-13T16:23:22.135">
        <p188:txBody>
          <a:bodyPr/>
          <a:lstStyle/>
          <a:p>
            <a:r>
              <a:rPr lang="en-US"/>
              <a:t>Done</a:t>
            </a:r>
          </a:p>
        </p188:txBody>
      </p188:reply>
    </p188:replyLst>
    <p188:txBody>
      <a:bodyPr/>
      <a:lstStyle/>
      <a:p>
        <a:r>
          <a:rPr lang="en-US"/>
          <a:t>[@Sunil Puranik] [please list all entities that have labels plus maybe a snapshot of the settings </a:t>
        </a:r>
      </a:p>
    </p188:txBody>
  </p188:cm>
  <p188:cm id="{DCF8CAFC-7772-4AFA-8FF6-52ED1D591CC5}" authorId="{C2BB822E-E205-1280-04EF-901C1A866779}" status="resolved" created="2025-01-13T14:52:05.061" complete="100000">
    <pc:sldMkLst xmlns:pc="http://schemas.microsoft.com/office/powerpoint/2013/main/command">
      <pc:docMk/>
      <pc:sldMk cId="3400901570" sldId="2644"/>
    </pc:sldMkLst>
    <p188:replyLst>
      <p188:reply id="{68CE66AC-1884-4DCE-86AA-06F99275CB78}" authorId="{E71D91BE-1D7A-9A74-BB82-7B9E5E4937B7}" created="2025-01-13T16:16:03.898">
        <p188:txBody>
          <a:bodyPr/>
          <a:lstStyle/>
          <a:p>
            <a:r>
              <a:rPr lang="en-US"/>
              <a:t>[@Sunil Puranik] Done</a:t>
            </a:r>
          </a:p>
        </p188:txBody>
      </p188:reply>
      <p188:reply id="{4BEB703A-0059-422A-B3D0-74E33F0B161D}" authorId="{C2BB822E-E205-1280-04EF-901C1A866779}" created="2025-01-13T16:19:44.917">
        <p188:txBody>
          <a:bodyPr/>
          <a:lstStyle/>
          <a:p>
            <a:r>
              <a:rPr lang="en-US"/>
              <a:t>Perfect. Thank you [@Tom Caliendo] </a:t>
            </a:r>
          </a:p>
        </p188:txBody>
      </p188:reply>
    </p188:replyLst>
    <p188:txBody>
      <a:bodyPr/>
      <a:lstStyle/>
      <a:p>
        <a:r>
          <a:rPr lang="en-US"/>
          <a:t>[@Tom Caliendo] COuld you please help get the laptop graphic with the settings page + a mobile animation of someone applying a label to an asset.</a:t>
        </a:r>
      </a:p>
    </p188:txBody>
  </p188:cm>
</p188:cmLst>
</file>

<file path=ppt/comments/modernComment_A56_9CE38F0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EC9A992-4A75-449F-A8D1-CE82EE2931EE}" authorId="{96E866BA-C4B7-99BF-9741-87C91734641D}" created="2025-01-15T17:25:42.644">
    <pc:sldMkLst xmlns:pc="http://schemas.microsoft.com/office/powerpoint/2013/main/command">
      <pc:docMk/>
      <pc:sldMk cId="2632158989" sldId="2646"/>
    </pc:sldMkLst>
    <p188:txBody>
      <a:bodyPr/>
      <a:lstStyle/>
      <a:p>
        <a:r>
          <a:rPr lang="en-US"/>
          <a:t>[@Sunil Puranik] consolidate Work Orders improvements</a:t>
        </a:r>
      </a:p>
    </p188:txBody>
  </p188:cm>
</p188:cmLst>
</file>

<file path=ppt/comments/modernComment_A66_FA52448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A4992BA-931D-4923-8668-1763C9E669C2}" authorId="{3DC4612B-CB5F-6DCF-9A4D-8E55279B57C8}" status="resolved" created="2024-07-30T20:08:49.548">
    <pc:sldMkLst xmlns:pc="http://schemas.microsoft.com/office/powerpoint/2013/main/command">
      <pc:docMk/>
      <pc:sldMk cId="4199695491" sldId="2644"/>
    </pc:sldMkLst>
    <p188:txBody>
      <a:bodyPr/>
      <a:lstStyle/>
      <a:p>
        <a:r>
          <a:rPr lang="en-US"/>
          <a:t>[@Ross Porter]  will confirm </a:t>
        </a:r>
      </a:p>
    </p188:txBody>
  </p188:cm>
  <p188:cm id="{C190696A-BF1A-4F36-88D6-5618D1D5039E}" authorId="{96E866BA-C4B7-99BF-9741-87C91734641D}" status="resolved" created="2024-08-10T19:30:33.573">
    <pc:sldMkLst xmlns:pc="http://schemas.microsoft.com/office/powerpoint/2013/main/command">
      <pc:docMk/>
      <pc:sldMk cId="4199695491" sldId="2644"/>
    </pc:sldMkLst>
    <p188:txBody>
      <a:bodyPr/>
      <a:lstStyle/>
      <a:p>
        <a:r>
          <a:rPr lang="en-US"/>
          <a:t>[@Ross Porter] can you please add a snippet of the tracker details page? 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8-12T13:30:56.890" authorId="{18DB647D-EB7F-A1B3-A474-E882F42F07E3}"/>
          </p223:rxn>
        </p223:reactions>
      </p:ext>
    </p188:extLst>
  </p188:cm>
</p188:cmLst>
</file>

<file path=ppt/comments/modernComment_A6C_1C0F4AD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DB1FE72-0A76-4298-B8C6-C8F530F88422}" authorId="{3DC4612B-CB5F-6DCF-9A4D-8E55279B57C8}" status="resolved" created="2024-07-30T16:46:11.91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70764252" sldId="2668"/>
      <ac:spMk id="6" creationId="{FB64F290-F480-14F8-99A8-9361DA21D72F}"/>
    </ac:deMkLst>
    <p188:replyLst>
      <p188:reply id="{295FBE27-96E6-42B7-B69A-CA4DCEE16977}" authorId="{96E866BA-C4B7-99BF-9741-87C91734641D}" created="2024-08-10T19:44:11.972">
        <p188:txBody>
          <a:bodyPr/>
          <a:lstStyle/>
          <a:p>
            <a:r>
              <a:rPr lang="en-US"/>
              <a:t>yes</a:t>
            </a:r>
          </a:p>
        </p188:txBody>
      </p188:reply>
    </p188:replyLst>
    <p188:txBody>
      <a:bodyPr/>
      <a:lstStyle/>
      <a:p>
        <a:r>
          <a:rPr lang="en-US"/>
          <a:t>Will they be able to do this on Mobile, too? 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8-13T18:30:26.104" authorId="{18DB647D-EB7F-A1B3-A474-E882F42F07E3}"/>
          </p223:rxn>
        </p223:reactions>
      </p:ext>
    </p188:extLst>
  </p188:cm>
</p188:cmLst>
</file>

<file path=ppt/comments/modernComment_A8B_A6D5244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9365708-3E9E-452F-8417-089A4D5A0A8E}" authorId="{96E866BA-C4B7-99BF-9741-87C91734641D}" status="resolved" created="2024-09-18T18:41:42.259">
    <pc:sldMkLst xmlns:pc="http://schemas.microsoft.com/office/powerpoint/2013/main/command">
      <pc:docMk/>
      <pc:sldMk cId="2798986315" sldId="2665"/>
    </pc:sldMkLst>
    <p188:txBody>
      <a:bodyPr/>
      <a:lstStyle/>
      <a:p>
        <a:r>
          <a:rPr lang="en-US"/>
          <a:t>[@Jose Cueva] </a:t>
        </a:r>
      </a:p>
    </p188:txBody>
  </p188:cm>
</p188:cmLst>
</file>

<file path=ppt/comments/modernComment_A97_58E21B5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232DD34-1229-46A3-ACC9-AB90253E0420}" authorId="{96E866BA-C4B7-99BF-9741-87C91734641D}" status="resolved" created="2024-09-18T18:45:36.158">
    <pc:sldMkLst xmlns:pc="http://schemas.microsoft.com/office/powerpoint/2013/main/command">
      <pc:docMk/>
      <pc:sldMk cId="1938365613" sldId="2637"/>
    </pc:sldMkLst>
    <p188:txBody>
      <a:bodyPr/>
      <a:lstStyle/>
      <a:p>
        <a:r>
          <a:rPr lang="en-US"/>
          <a:t>[@Ross Porter] </a:t>
        </a:r>
      </a:p>
    </p188:txBody>
  </p188:cm>
</p188:cmLst>
</file>

<file path=ppt/comments/modernComment_AAA_5E9B0A4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D57A683-F643-416F-8989-069223D8D42B}" authorId="{B6908F44-0BFA-470B-8B85-EF22B36C38D5}" status="resolved" created="2024-11-15T18:45:10.816">
    <pc:sldMkLst xmlns:pc="http://schemas.microsoft.com/office/powerpoint/2013/main/command">
      <pc:docMk/>
      <pc:sldMk cId="1587219017" sldId="2730"/>
    </pc:sldMkLst>
    <p188:txBody>
      <a:bodyPr/>
      <a:lstStyle/>
      <a:p>
        <a:r>
          <a:rPr lang="en-US"/>
          <a:t>[@Jena Ferguson] This is something that we are going to want to highlight. I am waiting for the notification to come through so I can add the image. 
Ill let you know when it delivers and I add it for your review</a:t>
        </a:r>
      </a:p>
    </p188:txBody>
  </p188:cm>
  <p188:cm id="{7900EDDF-A609-4CFF-923E-AEB5DBA32E82}" authorId="{C2BB822E-E205-1280-04EF-901C1A866779}" status="resolved" created="2024-11-18T14:51:56.74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587219017" sldId="2730"/>
      <ac:spMk id="3" creationId="{4D54C3B9-AC07-000A-31F0-7C83CAC8F2C9}"/>
      <ac:txMk cp="104" len="25">
        <ac:context len="130" hash="1147726760"/>
      </ac:txMk>
    </ac:txMkLst>
    <p188:replyLst>
      <p188:reply id="{41876352-1537-4926-8C93-65A67D28C341}" authorId="{3DC4612B-CB5F-6DCF-9A4D-8E55279B57C8}" created="2024-11-18T20:35:15.995">
        <p188:txBody>
          <a:bodyPr/>
          <a:lstStyle/>
          <a:p>
            <a:r>
              <a:rPr lang="en-US"/>
              <a:t>Deleted that part from here - do we have another screenshot? </a:t>
            </a:r>
          </a:p>
        </p188:txBody>
      </p188:reply>
    </p188:replyLst>
    <p188:txBody>
      <a:bodyPr/>
      <a:lstStyle/>
      <a:p>
        <a:r>
          <a:rPr lang="en-US"/>
          <a:t>[@William Hipp] We are not doing digests for registration. Please see comment in confluence. </a:t>
        </a:r>
      </a:p>
    </p188:txBody>
  </p188:cm>
</p188:cmLst>
</file>

<file path=ppt/comments/modernComment_AB0_1064218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7D6914C-2E00-4EF0-9A7A-766C33517AB9}" authorId="{C2BB822E-E205-1280-04EF-901C1A866779}" created="2025-01-15T21:20:04.606">
    <pc:sldMkLst xmlns:pc="http://schemas.microsoft.com/office/powerpoint/2013/main/command">
      <pc:docMk/>
      <pc:sldMk cId="274997645" sldId="2736"/>
    </pc:sldMkLst>
    <p188:txBody>
      <a:bodyPr/>
      <a:lstStyle/>
      <a:p>
        <a:r>
          <a:rPr lang="en-US"/>
          <a:t>[@Chelsea Schultz] Could you please work your magic? Added a few new images</a:t>
        </a:r>
      </a:p>
    </p188:txBody>
  </p188:cm>
</p188:cmLst>
</file>

<file path=ppt/comments/modernComment_AC4_A9E9D03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232DD34-1229-46A3-ACC9-AB90253E0420}" authorId="{96E866BA-C4B7-99BF-9741-87C91734641D}" status="resolved" created="2024-09-18T18:45:36.158">
    <pc:sldMkLst xmlns:pc="http://schemas.microsoft.com/office/powerpoint/2013/main/command">
      <pc:docMk/>
      <pc:sldMk cId="1938365613" sldId="2637"/>
    </pc:sldMkLst>
    <p188:txBody>
      <a:bodyPr/>
      <a:lstStyle/>
      <a:p>
        <a:r>
          <a:rPr lang="en-US"/>
          <a:t>[@Ross Porter] </a:t>
        </a:r>
      </a:p>
    </p188:txBody>
  </p188:cm>
</p188:cmLst>
</file>

<file path=ppt/comments/modernComment_AC7_44C8903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7DD1EC0-DAD0-40D9-BC46-9FE90B16D2B3}" authorId="{96E866BA-C4B7-99BF-9741-87C91734641D}" status="resolved" created="2025-01-08T17:16:26.151" complete="100000">
    <pc:sldMkLst xmlns:pc="http://schemas.microsoft.com/office/powerpoint/2013/main/command">
      <pc:docMk/>
      <pc:sldMk cId="1153994804" sldId="2759"/>
    </pc:sldMkLst>
    <p188:txBody>
      <a:bodyPr/>
      <a:lstStyle/>
      <a:p>
        <a:r>
          <a:rPr lang="en-US"/>
          <a:t>[@Chelsea Schultz] clean up slide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1-10T19:36:05.155" authorId="{04B0AA15-16DA-EB73-8A5F-CA9A9E388FBD}"/>
          </p223:rxn>
        </p223:reactions>
      </p:ext>
    </p188:extLst>
  </p188:cm>
</p188:cmLst>
</file>

<file path=ppt/comments/modernComment_AC8_21C2035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D68824F-0233-4C2C-868D-0D9B493C7328}" authorId="{C2BB822E-E205-1280-04EF-901C1A866779}" status="resolved" created="2024-12-05T16:32:31.001">
    <pc:sldMkLst xmlns:pc="http://schemas.microsoft.com/office/powerpoint/2013/main/command">
      <pc:docMk/>
      <pc:sldMk cId="712412963" sldId="2726"/>
    </pc:sldMkLst>
    <p188:txBody>
      <a:bodyPr/>
      <a:lstStyle/>
      <a:p>
        <a:r>
          <a:rPr lang="en-US"/>
          <a:t>[@William Hipp] </a:t>
        </a:r>
      </a:p>
    </p188:txBody>
  </p188:cm>
</p188:cmLst>
</file>

<file path=ppt/comments/modernComment_ACC_D914BEF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F1CB659-F076-4F99-B97F-E2B753EA0379}" authorId="{3DC4612B-CB5F-6DCF-9A4D-8E55279B57C8}" status="resolved" created="2024-12-05T20:49:12.532">
    <pc:sldMkLst xmlns:pc="http://schemas.microsoft.com/office/powerpoint/2013/main/command">
      <pc:docMk/>
      <pc:sldMk cId="3642015485" sldId="2764"/>
    </pc:sldMkLst>
    <p188:replyLst>
      <p188:reply id="{9A66E35B-FAFC-457D-BE24-2402B65AB183}" authorId="{B6908F44-0BFA-470B-8B85-EF22B36C38D5}" created="2024-12-10T19:32:05.391">
        <p188:txBody>
          <a:bodyPr/>
          <a:lstStyle/>
          <a:p>
            <a:r>
              <a:rPr lang="en-US"/>
              <a:t>[@Jena Ferguson] I think that this could live in the release notes only. Nothing big to present here. </a:t>
            </a:r>
          </a:p>
        </p188:txBody>
      </p188:reply>
      <p188:reply id="{D97BD6D8-E32F-4317-A2C0-25F5E52E2E60}" authorId="{B6908F44-0BFA-470B-8B85-EF22B36C38D5}" created="2024-12-10T22:47:46.183">
        <p188:txBody>
          <a:bodyPr/>
          <a:lstStyle/>
          <a:p>
            <a:r>
              <a:rPr lang="en-US"/>
              <a:t>I am going to repurpose this slide for the detailed dispatch notification</a:t>
            </a:r>
          </a:p>
        </p188:txBody>
      </p188:reply>
    </p188:replyLst>
    <p188:txBody>
      <a:bodyPr/>
      <a:lstStyle/>
      <a:p>
        <a:r>
          <a:rPr lang="en-US"/>
          <a:t>[@William Hipp] </a:t>
        </a:r>
      </a:p>
    </p188:txBody>
  </p188:cm>
</p188:cmLst>
</file>

<file path=ppt/comments/modernComment_AD8_81AF6BE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E59A592-6756-439F-9A0C-8CD178331CC7}" authorId="{96E866BA-C4B7-99BF-9741-87C91734641D}" status="resolved" created="2024-12-10T18:54:58.547">
    <pc:sldMkLst xmlns:pc="http://schemas.microsoft.com/office/powerpoint/2013/main/command">
      <pc:docMk/>
      <pc:sldMk cId="2175757283" sldId="2776"/>
    </pc:sldMkLst>
    <p188:txBody>
      <a:bodyPr/>
      <a:lstStyle/>
      <a:p>
        <a:r>
          <a:rPr lang="en-US"/>
          <a:t>[@Ross Porter] nice job!</a:t>
        </a:r>
      </a:p>
    </p188:txBody>
  </p188:cm>
</p188:cmLst>
</file>

<file path=ppt/comments/modernComment_AE0_4721AF0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F8B739B-084F-41CE-A621-FCC9E8BD0827}" authorId="{B6908F44-0BFA-470B-8B85-EF22B36C38D5}" status="resolved" created="2024-12-11T13:21:26.102">
    <pc:sldMkLst xmlns:pc="http://schemas.microsoft.com/office/powerpoint/2013/main/command">
      <pc:docMk/>
      <pc:sldMk cId="1193389828" sldId="2752"/>
    </pc:sldMkLst>
    <p188:txBody>
      <a:bodyPr/>
      <a:lstStyle/>
      <a:p>
        <a:r>
          <a:rPr lang="en-US"/>
          <a:t>[@Jena Ferguson]  Is there an easy way to replace the text present in the screen shot? 
Damage Repair Type likely wont’ ever be set as a repair type for preventive maintenance. 
I would suggest: “Predictive”, “Preventative”, “Routine”. 
cc [@Sunil Puranik] 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12-11T16:24:48.941" authorId="{3DC4612B-CB5F-6DCF-9A4D-8E55279B57C8}"/>
          </p223:rxn>
        </p223:reactions>
      </p:ext>
    </p188:extLst>
  </p188:cm>
  <p188:cm id="{EB7E7C88-B457-4A54-A87D-BF0E72623A2A}" authorId="{C2BB822E-E205-1280-04EF-901C1A866779}" created="2025-01-15T20:36:33.96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193389828" sldId="2784"/>
      <ac:picMk id="10" creationId="{1BD4C953-207A-517B-B854-22B388A1A3C8}"/>
    </ac:deMkLst>
    <p188:txBody>
      <a:bodyPr/>
      <a:lstStyle/>
      <a:p>
        <a:r>
          <a:rPr lang="en-US"/>
          <a:t>[@Chelsea Schultz] Could you please help polish this slide?</a:t>
        </a:r>
      </a:p>
    </p188:txBody>
  </p188:cm>
</p188:cmLst>
</file>

<file path=ppt/comments/modernComment_AE5_7A7404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1EB65AC-C1AE-4E01-BD4C-C1D47F32F58A}" authorId="{C2BB822E-E205-1280-04EF-901C1A866779}" status="resolved" created="2025-01-13T15:02:51.155" complete="100000">
    <pc:sldMkLst xmlns:pc="http://schemas.microsoft.com/office/powerpoint/2013/main/command">
      <pc:docMk/>
      <pc:sldMk cId="128401478" sldId="2789"/>
    </pc:sldMkLst>
    <p188:replyLst>
      <p188:reply id="{1A0DE4CF-C8FC-4C82-BF7C-6F4E72FC6C5D}" authorId="{96E866BA-C4B7-99BF-9741-87C91734641D}" created="2025-01-16T00:52:32.089">
        <p188:txBody>
          <a:bodyPr/>
          <a:lstStyle/>
          <a:p>
            <a:r>
              <a:rPr lang="en-US"/>
              <a:t>perfect</a:t>
            </a:r>
          </a:p>
        </p188:txBody>
      </p188:reply>
    </p188:replyLst>
    <p188:txBody>
      <a:bodyPr/>
      <a:lstStyle/>
      <a:p>
        <a:r>
          <a:rPr lang="en-US"/>
          <a:t>[@Jose Cueva] Consolidated timecards into one slide. Please review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D46B7-5066-DB4B-87ED-9505B96D0B1B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FF2037-4443-4B4E-B322-C5FCF50B2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46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77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>
                <a:ea typeface="Calibri"/>
                <a:cs typeface="Calibri"/>
              </a:rPr>
              <a:t>Faults are supported by some OEM's</a:t>
            </a: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79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Will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Partnering with Boom &amp; Bucket to provide key valuation data and ease of access to share equipment information when it is time to sell.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Great value at no cost to our customers: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Users will get this information for free.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This is permissioned, users will need to have access to asset financials to see this information.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First time posting with Boom &amp; Bucket, a representative will reach out to help get you established.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Manually share inspections, maintenance records,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78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013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34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96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013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F88EE-2957-4B50-A189-688651189E9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005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F88EE-2957-4B50-A189-688651189E9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56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/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F88EE-2957-4B50-A189-688651189E9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07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/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F88EE-2957-4B50-A189-688651189E9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57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519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/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F88EE-2957-4B50-A189-688651189E9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9017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/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0F88EE-2957-4B50-A189-688651189E9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343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Will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Seatbelt detection and Smoking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>
              <a:ea typeface="Calibri"/>
              <a:cs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ea typeface="Calibri"/>
                <a:cs typeface="Calibri"/>
              </a:rPr>
              <a:t>This feature won’t be enabled automatically, and the “Custom Configuration” License will be required to enable this feature.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Customers can enable or disable this feature.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Seatbelt monitoring works really well.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ea typeface="Calibri"/>
                <a:cs typeface="Calibri"/>
              </a:rPr>
              <a:t>Camera viewing angle will need to be adjusted to capture more of the torso.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>
              <a:ea typeface="Calibri"/>
              <a:cs typeface="Calibri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>
              <a:highlight>
                <a:srgbClr val="FFFF00"/>
              </a:highlight>
              <a:ea typeface="Calibri"/>
              <a:cs typeface="Calibri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>
              <a:highlight>
                <a:srgbClr val="FFFF00"/>
              </a:highlight>
              <a:ea typeface="Calibri"/>
              <a:cs typeface="Calibri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>
                <a:highlight>
                  <a:srgbClr val="FFFF00"/>
                </a:highlight>
                <a:ea typeface="Calibri"/>
                <a:cs typeface="Calibri"/>
              </a:rPr>
              <a:t>Only bring this up if we know the minimum speed: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>
                <a:highlight>
                  <a:srgbClr val="FFFF00"/>
                </a:highlight>
                <a:ea typeface="Calibri"/>
                <a:cs typeface="Calibri"/>
              </a:rPr>
              <a:t>The events and alerts require a minimum speed for this feature to register a violation.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highlight>
                  <a:srgbClr val="FFFF00"/>
                </a:highlight>
                <a:ea typeface="Calibri"/>
                <a:cs typeface="Calibri"/>
              </a:rPr>
              <a:t>Minimum speed is </a:t>
            </a:r>
            <a:r>
              <a:rPr lang="en-US" strike="sngStrike">
                <a:highlight>
                  <a:srgbClr val="FFFF00"/>
                </a:highlight>
                <a:ea typeface="Calibri"/>
                <a:cs typeface="Calibri"/>
              </a:rPr>
              <a:t>5 miles </a:t>
            </a:r>
            <a:r>
              <a:rPr lang="en-US">
                <a:highlight>
                  <a:srgbClr val="FFFF00"/>
                </a:highlight>
                <a:ea typeface="Calibri"/>
                <a:cs typeface="Calibri"/>
              </a:rPr>
              <a:t>per hour.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491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US" err="1"/>
              <a:t>TennaINTEL</a:t>
            </a:r>
            <a:r>
              <a:rPr lang="en-US"/>
              <a:t> P1 tracker is great for tracking heavy to mid-sized equipment 1 . It captures the location of the assets and reports it once every 23 hours 1 . Additionally, it can capture the location of surrounding </a:t>
            </a:r>
            <a:r>
              <a:rPr lang="en-US" err="1"/>
              <a:t>TennaBLE</a:t>
            </a:r>
            <a:r>
              <a:rPr lang="en-US"/>
              <a:t> beacons and alert contractors when an asset has left a geofenced location </a:t>
            </a:r>
            <a:endParaRPr lang="en-US">
              <a:ea typeface="Calibri"/>
              <a:cs typeface="Calibri"/>
            </a:endParaRPr>
          </a:p>
          <a:p>
            <a:br>
              <a:rPr lang="en-US"/>
            </a:br>
            <a:endParaRPr lang="en-US"/>
          </a:p>
          <a:p>
            <a:r>
              <a:rPr lang="en-US" sz="1800" b="1" u="sng"/>
              <a:t>Will</a:t>
            </a: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/>
              <a:t>Evolution of TennaMini2.0.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/>
              <a:t>Meant to be installed on Powered Assets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/>
              <a:t>Same as out TennaMini2.0, but has the ability to read BLE beacons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/>
              <a:t>No different than user phones picking up beacons.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/>
              <a:t>How it works: the TennaINTELP1 communicates back to the </a:t>
            </a:r>
            <a:r>
              <a:rPr lang="en-US" sz="1800" err="1"/>
              <a:t>Tenna</a:t>
            </a:r>
            <a:r>
              <a:rPr lang="en-US" sz="1800"/>
              <a:t> Platform.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/>
              <a:t>In that communication the TennaINTELP1 will communicate back all of the BLEs that it saw in a previous date range.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/>
              <a:t>The assets associated with the BLEs, will receive timestamps and location updates from when the TennaINTELP1 last saw it.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/>
              <a:t>Great use case for those who have smaller assets, tools and attachments that rely on BLE beacon.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/>
              <a:t>If questions come up: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/>
              <a:t>not meant to be a hub, it needs to be installed on a engine powered machine.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/>
              <a:t>Reading range is limited by BLE and how it is installed, and same range that we know with </a:t>
            </a:r>
            <a:r>
              <a:rPr lang="en-US" sz="1800" err="1"/>
              <a:t>Tenna</a:t>
            </a:r>
            <a:r>
              <a:rPr lang="en-US" sz="1800"/>
              <a:t> App/Phones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/>
              <a:t>Update rate: 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/>
              <a:t>If machine is running it will be every 2 minute 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/>
              <a:t>If the machine is off it will be every 23 hours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/>
              <a:t>No geofence exit alert, it only knows if it was present, it doesn’t know when something leaves. </a:t>
            </a:r>
            <a:endParaRPr lang="en-US" sz="1800">
              <a:ea typeface="Calibri"/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800">
              <a:ea typeface="Calibri"/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800">
              <a:ea typeface="Calibri"/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800">
              <a:ea typeface="Calibri"/>
              <a:cs typeface="Calibri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385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Will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Ruggedized tag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Tested at IP68 rating which means that it keeps out dust and water really well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There is a loop at the top which accommodates a lanyard, and adhesive pad to affix to tools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5151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We can enable a </a:t>
            </a:r>
            <a:r>
              <a:rPr lang="en-US" err="1"/>
              <a:t>canbus</a:t>
            </a:r>
            <a:r>
              <a:rPr lang="en-US"/>
              <a:t> + ELD tracker,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err="1"/>
              <a:t>Usecase</a:t>
            </a:r>
            <a:r>
              <a:rPr lang="en-US"/>
              <a:t>: Crane trucks, heavy trucks that need PTO tracking where the OBDII device isn’t a great fit.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23130"/>
                </a:solidFill>
                <a:effectLst/>
                <a:highlight>
                  <a:srgbClr val="D1D0CE"/>
                </a:highlight>
                <a:latin typeface="Segoe UI" panose="020B0502040204020203" pitchFamily="34" charset="0"/>
              </a:rPr>
              <a:t>It works the same way that a fleet tracker would, assuming it's on an on road vehicle.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385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4713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83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410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Multiple Warranties, Track status for each </a:t>
            </a:r>
            <a:r>
              <a:rPr lang="en-US" err="1">
                <a:ea typeface="Calibri"/>
                <a:cs typeface="Calibri"/>
              </a:rPr>
              <a:t>simaltaneously</a:t>
            </a:r>
            <a:r>
              <a:rPr lang="en-US">
                <a:ea typeface="Calibri"/>
                <a:cs typeface="Calibri"/>
              </a:rPr>
              <a:t>, schedule reports</a:t>
            </a: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Multiple Registrations, past registrations, status for each registration, schedule reports</a:t>
            </a: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Dispatching and Route Planning</a:t>
            </a: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Make sure the data is up to date to help in day to day operations and avoid delays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35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179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9BBFA-13E9-A8D3-8AE9-7C6436233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856885-487B-8ABB-ABCB-9D0B1553A9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1CCF5C-B1B0-9163-3BC0-A57A63AB32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Set up in advance and notify the right people in the distribution list</a:t>
            </a: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Helps to maintain Compliance across your fleet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C057C-A5EB-858A-A55D-6C7B2B8E68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73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General information</a:t>
            </a:r>
          </a:p>
          <a:p>
            <a:r>
              <a:rPr lang="en-US">
                <a:ea typeface="Calibri"/>
                <a:cs typeface="Calibri"/>
              </a:rPr>
              <a:t>Dimensions</a:t>
            </a:r>
          </a:p>
          <a:p>
            <a:r>
              <a:rPr lang="en-US">
                <a:ea typeface="Calibri"/>
                <a:cs typeface="Calibri"/>
              </a:rPr>
              <a:t>Engine Spec</a:t>
            </a:r>
          </a:p>
          <a:p>
            <a:r>
              <a:rPr lang="en-US">
                <a:ea typeface="Calibri"/>
                <a:cs typeface="Calibri"/>
              </a:rPr>
              <a:t>Fuel Info</a:t>
            </a:r>
          </a:p>
          <a:p>
            <a:r>
              <a:rPr lang="en-US" err="1">
                <a:ea typeface="Calibri"/>
                <a:cs typeface="Calibri"/>
              </a:rPr>
              <a:t>Uitlization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6302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Jose </a:t>
            </a:r>
          </a:p>
          <a:p>
            <a:r>
              <a:rPr lang="en-US" b="1"/>
              <a:t>Manual Asset Assignment to Site Without Tracker</a:t>
            </a:r>
            <a:r>
              <a:rPr lang="en-US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New capability allows manual transfer of an asset without a tracker to a site.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Particularly useful for short-term rentals where attaching a QR code or tracker isn't feasible.</a:t>
            </a:r>
          </a:p>
          <a:p>
            <a:r>
              <a:rPr lang="en-US" b="1"/>
              <a:t>Use Case and Benefits</a:t>
            </a:r>
            <a:r>
              <a:rPr lang="en-US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Enables linking assets to a site for reporting and visibility purposes.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Adds a new field to capture notes during the manual transfer process.</a:t>
            </a:r>
          </a:p>
          <a:p>
            <a:r>
              <a:rPr lang="en-US" b="1"/>
              <a:t>Site History and Notifications</a:t>
            </a:r>
            <a:r>
              <a:rPr lang="en-US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A log of all manual site history changes is available.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Generates site change notifications, which will appear on the dispatch board and update location changes in Vista.</a:t>
            </a:r>
          </a:p>
          <a:p>
            <a:r>
              <a:rPr lang="en-US" b="1"/>
              <a:t>Limitations</a:t>
            </a:r>
            <a:r>
              <a:rPr lang="en-US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The physical location of the asset will not be updated or shown on a map if the asset lacks a tracker.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Assets without trackers will appear on the site list but not on the map due to the absence of physical location data.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979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Supplemental data for IFTA and for other record keeping.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131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Premium report</a:t>
            </a:r>
          </a:p>
          <a:p>
            <a:r>
              <a:rPr lang="en-US">
                <a:ea typeface="Calibri"/>
                <a:cs typeface="Calibri"/>
              </a:rPr>
              <a:t>Now displays the coordinates if we cannot resolve an address for remote locations.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4497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7A11D-20C0-7DFA-8130-1E1665BF6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4AF1AD-2775-942B-34D1-BDF66DEFDA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E835FA-6FEA-D453-0E84-95CB7AA2B3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Quick Response for emergencies, machine that is broken down, site accidents. Easily find the closest resources.</a:t>
            </a:r>
          </a:p>
          <a:p>
            <a:r>
              <a:rPr lang="en-US">
                <a:ea typeface="Calibri"/>
                <a:cs typeface="Calibri"/>
              </a:rPr>
              <a:t>In addition to our resource management feature. </a:t>
            </a:r>
          </a:p>
          <a:p>
            <a:r>
              <a:rPr lang="en-US">
                <a:ea typeface="Calibri"/>
                <a:cs typeface="Calibri"/>
              </a:rPr>
              <a:t>Pro tip, </a:t>
            </a:r>
            <a:r>
              <a:rPr lang="en-US" err="1">
                <a:ea typeface="Calibri"/>
                <a:cs typeface="Calibri"/>
              </a:rPr>
              <a:t>asign</a:t>
            </a:r>
            <a:r>
              <a:rPr lang="en-US">
                <a:ea typeface="Calibri"/>
                <a:cs typeface="Calibri"/>
              </a:rPr>
              <a:t> labels directly from the popover.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E8ABF-D3E6-7ADA-11C5-24EA1FF7FF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466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258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539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041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lot of the enhancements to be covered in this section came directly from our users. </a:t>
            </a:r>
          </a:p>
          <a:p>
            <a:endParaRPr lang="en-US"/>
          </a:p>
          <a:p>
            <a:r>
              <a:rPr lang="en-US"/>
              <a:t>Here is a primary example. We heard from our customers that they need to see all requests for all sites, assets, laborers, crews regardless of who the requestor is. 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Permissioned users can access all requests for Labor Resources and Assets. There are several beneficial filters that we have added to the 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Permissioned users can cancel requests on behalf of others.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66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989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Will</a:t>
            </a:r>
          </a:p>
          <a:p>
            <a:r>
              <a:rPr lang="en-US" b="1"/>
              <a:t>Default Priority Setting</a:t>
            </a:r>
            <a:r>
              <a:rPr lang="en-US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Added request priority, to the requests form.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This default will not be changed by the system, but customers can choose a different priority if they wish.</a:t>
            </a:r>
          </a:p>
          <a:p>
            <a:r>
              <a:rPr lang="en-US" b="1"/>
              <a:t>Backfilling Existing Requests</a:t>
            </a:r>
            <a:r>
              <a:rPr lang="en-US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All existing requests that currently lack a priority will be backfilled with a "medium" priority.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This backfill applies retroactively, ensuring all past requests have a priority assigned.</a:t>
            </a:r>
          </a:p>
          <a:p>
            <a:r>
              <a:rPr lang="en-US" b="1"/>
              <a:t>Customer Flexibility</a:t>
            </a:r>
            <a:r>
              <a:rPr lang="en-US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Customers are free to edit the priority of any request, but "medium" will serve as the baseline default.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171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83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017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understand that construction is very dynamic. </a:t>
            </a:r>
            <a:br>
              <a:rPr lang="en-US"/>
            </a:br>
            <a:br>
              <a:rPr lang="en-US"/>
            </a:br>
            <a:r>
              <a:rPr lang="en-US"/>
              <a:t>The work that your business executes on often involves both assets and labor. </a:t>
            </a:r>
            <a:br>
              <a:rPr lang="en-US"/>
            </a:br>
            <a:br>
              <a:rPr lang="en-US"/>
            </a:br>
            <a:r>
              <a:rPr lang="en-US"/>
              <a:t>In some cases like utility or industrial work, the labor resources perform the work with the support of assets</a:t>
            </a:r>
          </a:p>
          <a:p>
            <a:endParaRPr lang="en-US"/>
          </a:p>
          <a:p>
            <a:r>
              <a:rPr lang="en-US"/>
              <a:t>Other cases like paving or heavy civil work, the assets perform the work wit the support of laborers or crews. </a:t>
            </a:r>
          </a:p>
          <a:p>
            <a:endParaRPr lang="en-US"/>
          </a:p>
          <a:p>
            <a:r>
              <a:rPr lang="en-US"/>
              <a:t>We have taken that feedback and enhanced the Asset Task and Labor Task reports to meet the needs of your organization.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520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Calibri"/>
                <a:cs typeface="Calibri"/>
              </a:rPr>
              <a:t>Continuing on the note of a dynamic nature of construction. </a:t>
            </a:r>
            <a:br>
              <a:rPr lang="en-US">
                <a:ea typeface="Calibri"/>
                <a:cs typeface="Calibri"/>
              </a:rPr>
            </a:br>
            <a:br>
              <a:rPr lang="en-US">
                <a:ea typeface="Calibri"/>
                <a:cs typeface="Calibri"/>
              </a:rPr>
            </a:br>
            <a:r>
              <a:rPr lang="en-US" sz="1200" b="1">
                <a:solidFill>
                  <a:srgbClr val="00B2D3"/>
                </a:solidFill>
                <a:latin typeface="Helvetica"/>
                <a:cs typeface="Arial"/>
              </a:rPr>
              <a:t>Send Resource Back to the Queue if your plans for dispatch change</a:t>
            </a:r>
            <a:endParaRPr lang="en-US" sz="1200" b="1">
              <a:solidFill>
                <a:srgbClr val="00B2D3"/>
              </a:solidFill>
              <a:latin typeface="Helvetica" panose="020B0604020202020204" pitchFamily="2" charset="0"/>
              <a:cs typeface="Arial"/>
            </a:endParaRPr>
          </a:p>
          <a:p>
            <a:br>
              <a:rPr lang="en-US">
                <a:ea typeface="Calibri"/>
                <a:cs typeface="Calibri"/>
              </a:rPr>
            </a:br>
            <a:br>
              <a:rPr lang="en-US">
                <a:ea typeface="Calibri"/>
                <a:cs typeface="Calibri"/>
              </a:rPr>
            </a:br>
            <a:r>
              <a:rPr lang="en-US">
                <a:ea typeface="Calibri"/>
                <a:cs typeface="Calibri"/>
              </a:rPr>
              <a:t>Requests and Dispatches are constantly changing. We want your dispatchers and logistics coordinators to successfully leverage our tools to meet that dynamic nature. </a:t>
            </a:r>
            <a:br>
              <a:rPr lang="en-US">
                <a:ea typeface="Calibri"/>
                <a:cs typeface="Calibri"/>
              </a:rPr>
            </a:br>
            <a:br>
              <a:rPr lang="en-US">
                <a:ea typeface="Calibri"/>
                <a:cs typeface="Calibri"/>
              </a:rPr>
            </a:br>
            <a:r>
              <a:rPr lang="en-US">
                <a:ea typeface="Calibri"/>
                <a:cs typeface="Calibri"/>
              </a:rPr>
              <a:t>Within the Panel, you can quickly check a request status via the side panel (in the schedule view, request list, dispatch board, dispatch queue). 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213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750BA-CC74-C7A6-09E9-325E79D6A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CD9631-4A53-C786-45D4-C2CB079125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4C2C08-B5BC-7E90-C78B-B5FABE47AC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 Dispatch Notification</a:t>
            </a:r>
            <a:br>
              <a:rPr lang="en-US"/>
            </a:br>
            <a:br>
              <a:rPr lang="en-US"/>
            </a:br>
            <a:r>
              <a:rPr lang="en-US"/>
              <a:t>Leverages the recipient to notify field to share a dispatch’s details and itinerary for: Asset Deliveries, Asset Tasks, and Labor Tasks. </a:t>
            </a:r>
            <a:br>
              <a:rPr lang="en-US"/>
            </a:br>
            <a:br>
              <a:rPr lang="en-US"/>
            </a:br>
            <a:r>
              <a:rPr lang="en-US"/>
              <a:t>every time the dispatch event is sent, this notification is triggered via Email and platform notifications. </a:t>
            </a:r>
          </a:p>
          <a:p>
            <a:endParaRPr lang="en-US"/>
          </a:p>
          <a:p>
            <a:r>
              <a:rPr lang="en-US"/>
              <a:t>Great use case for sharing dispatch event needs with internal and external parties. If an external contact is added as a recipient to notify, they will receive automated email notifications </a:t>
            </a:r>
            <a:r>
              <a:rPr lang="en-US" err="1"/>
              <a:t>everytime</a:t>
            </a:r>
            <a:r>
              <a:rPr lang="en-US"/>
              <a:t> the dispatch event is sent via the actions available in the Dispatch Event Grid or Dispatch From 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7CA60-A707-D3F7-82EC-6ADA106460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920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 your contacts do not have email set up or simply do not prefer email, we have introduced the Dispatch SMS notification. </a:t>
            </a:r>
            <a:br>
              <a:rPr lang="en-US"/>
            </a:br>
            <a:br>
              <a:rPr lang="en-US"/>
            </a:br>
            <a:r>
              <a:rPr lang="en-US"/>
              <a:t>Great for ensuring your crew members and laborers are kept up to date with the dynamic construction schedule. </a:t>
            </a:r>
          </a:p>
          <a:p>
            <a:endParaRPr lang="en-US"/>
          </a:p>
          <a:p>
            <a:r>
              <a:rPr lang="en-US"/>
              <a:t>This feature is a premium product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843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have enhanced the schedule view, which now supports drag and drop. This allows users to quickly edit the schedules associated with Assets or Labor Resources. </a:t>
            </a:r>
            <a:br>
              <a:rPr lang="en-US"/>
            </a:br>
            <a:br>
              <a:rPr lang="en-US"/>
            </a:br>
            <a:r>
              <a:rPr lang="en-US"/>
              <a:t>Great for users that are busy, and have the need to quickly update the start and end times associated with events populating an assets or laborer’s schedule.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437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Creating a custom schedule.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437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32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90000"/>
              </a:lnSpc>
            </a:pPr>
            <a:endParaRPr lang="en-US"/>
          </a:p>
          <a:p>
            <a:pPr marL="514350" lvl="1" indent="-228600">
              <a:lnSpc>
                <a:spcPct val="90000"/>
              </a:lnSpc>
              <a:buFont typeface="Arial,Sans-Serif"/>
              <a:buChar char="•"/>
            </a:pPr>
            <a:r>
              <a:rPr lang="en-US"/>
              <a:t>Manage inventory on hand across locations </a:t>
            </a:r>
          </a:p>
          <a:p>
            <a:pPr marL="514350" lvl="1" indent="-228600">
              <a:lnSpc>
                <a:spcPct val="90000"/>
              </a:lnSpc>
              <a:buFont typeface="Arial,Sans-Serif"/>
              <a:buChar char="•"/>
            </a:pPr>
            <a:r>
              <a:rPr lang="en-US"/>
              <a:t>Get alerts on minimum/maximum quantities </a:t>
            </a:r>
          </a:p>
          <a:p>
            <a:pPr marL="514350" lvl="1" indent="-228600">
              <a:lnSpc>
                <a:spcPct val="90000"/>
              </a:lnSpc>
              <a:buFont typeface="Arial,Sans-Serif"/>
              <a:buChar char="•"/>
            </a:pPr>
            <a:r>
              <a:rPr lang="en-US"/>
              <a:t>Easily pull new parts from an industry-built database of parts</a:t>
            </a:r>
          </a:p>
          <a:p>
            <a:pPr marL="514350" lvl="1" indent="-228600">
              <a:lnSpc>
                <a:spcPct val="90000"/>
              </a:lnSpc>
              <a:buFont typeface="Arial,Sans-Serif"/>
              <a:buChar char="•"/>
            </a:pPr>
            <a:r>
              <a:rPr lang="en-US"/>
              <a:t>Keep track of costs, transactions, and moves across locations</a:t>
            </a:r>
          </a:p>
          <a:p>
            <a:pPr marL="514350" lvl="1" indent="-228600">
              <a:lnSpc>
                <a:spcPct val="90000"/>
              </a:lnSpc>
              <a:buFont typeface="Arial,Sans-Serif"/>
              <a:buChar char="•"/>
            </a:pPr>
            <a:r>
              <a:rPr lang="en-US"/>
              <a:t>Pull parts from inventory into a Work Order or Maintenance Request</a:t>
            </a:r>
          </a:p>
          <a:p>
            <a:pPr marL="514350" lvl="1" indent="-228600">
              <a:lnSpc>
                <a:spcPct val="90000"/>
              </a:lnSpc>
              <a:buFont typeface="Arial,Sans-Serif"/>
              <a:buChar char="•"/>
            </a:pPr>
            <a:r>
              <a:rPr lang="en-US"/>
              <a:t>Know the parts needed for each preventative maintenance</a:t>
            </a:r>
          </a:p>
          <a:p>
            <a:pPr marL="514350" lvl="1" indent="-228600">
              <a:lnSpc>
                <a:spcPct val="90000"/>
              </a:lnSpc>
              <a:buFont typeface="Arial,Sans-Serif"/>
              <a:buChar char="•"/>
            </a:pPr>
            <a:r>
              <a:rPr lang="en-US"/>
              <a:t>Maintain a record of the parts history of assets along with their usage (miles/hours/days) and the status of their warranties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88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Auto captured – Can override in case of discrepancies – Flexibility </a:t>
            </a:r>
          </a:p>
          <a:p>
            <a:r>
              <a:rPr lang="en-US">
                <a:ea typeface="Calibri"/>
                <a:cs typeface="Calibri"/>
              </a:rPr>
              <a:t>Enables trend reporting to identify failures and bottlenecks to assist with sell / rent decisions.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Capture a baseline </a:t>
            </a:r>
            <a:r>
              <a:rPr lang="en-US" err="1">
                <a:ea typeface="Calibri"/>
                <a:cs typeface="Calibri"/>
              </a:rPr>
              <a:t>r&amp;m</a:t>
            </a:r>
            <a:r>
              <a:rPr lang="en-US">
                <a:ea typeface="Calibri"/>
                <a:cs typeface="Calibri"/>
              </a:rPr>
              <a:t> value directly from another system.</a:t>
            </a:r>
          </a:p>
          <a:p>
            <a:r>
              <a:rPr lang="en-US">
                <a:ea typeface="Calibri"/>
                <a:cs typeface="Calibri"/>
              </a:rPr>
              <a:t>The total cost of all your completed work orders or maintenance request costs is automatically rolled up to the asset lifetime R&amp;M cost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2487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628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Sunil</a:t>
            </a:r>
          </a:p>
          <a:p>
            <a:r>
              <a:rPr lang="en-US" b="1"/>
              <a:t>Enhanced Bulk Actions and Filters</a:t>
            </a:r>
            <a:r>
              <a:rPr lang="en-US"/>
              <a:t>:</a:t>
            </a:r>
            <a:endParaRPr lang="en-US">
              <a:ea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Introduction of additional bulk actions and new filters, improving efficiency.</a:t>
            </a:r>
            <a:endParaRPr lang="en-US">
              <a:ea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Maintenance requests now have similar bulk actions with a refreshed look.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Bulk print to get maintenance history on an asset.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859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094E6-4E67-C95C-5798-EBD8029E9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1D75F4-489D-F8C0-D43F-D922C8B15B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A8A713-3599-D082-152C-4DEE9BCC85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2BBE8-0E87-610E-91DB-FD7CD28080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084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558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Sunil</a:t>
            </a:r>
          </a:p>
          <a:p>
            <a:r>
              <a:rPr lang="en-US">
                <a:ea typeface="Calibri"/>
                <a:cs typeface="Calibri"/>
              </a:rPr>
              <a:t>Example: hydraulic leaks, fluid levels etc..</a:t>
            </a:r>
            <a:endParaRPr lang="en-US"/>
          </a:p>
          <a:p>
            <a:r>
              <a:rPr lang="en-US" b="1"/>
              <a:t>Smarter Compliance and Inspection Forms</a:t>
            </a:r>
            <a:r>
              <a:rPr lang="en-US"/>
              <a:t>:</a:t>
            </a:r>
            <a:endParaRPr lang="en-US">
              <a:ea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Inspection forms can now select a default maintenance request type and priority if an item fails during inspection.</a:t>
            </a:r>
            <a:endParaRPr lang="en-US">
              <a:ea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This allows for pre-coded and pre-prioritized maintenance requests based on inspection results.</a:t>
            </a:r>
            <a:endParaRPr lang="en-US">
              <a:ea typeface="Calibri"/>
              <a:cs typeface="Calibri"/>
            </a:endParaRPr>
          </a:p>
          <a:p>
            <a:r>
              <a:rPr lang="en-US" b="1"/>
              <a:t>Streamlined Workflow and Cost Code Integration</a:t>
            </a:r>
            <a:r>
              <a:rPr lang="en-US"/>
              <a:t>:</a:t>
            </a:r>
            <a:endParaRPr lang="en-US">
              <a:ea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The system is designed to standardize processes upfront, reducing errors and making it easier for field workers.</a:t>
            </a:r>
            <a:endParaRPr lang="en-US">
              <a:ea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Cost codes now flow seamlessly from inspection forms to reporting, eliminating the need for manual selections.</a:t>
            </a:r>
            <a:endParaRPr lang="en-US">
              <a:ea typeface="Calibri"/>
              <a:cs typeface="Calibri"/>
            </a:endParaRPr>
          </a:p>
          <a:p>
            <a:r>
              <a:rPr lang="en-US" b="1"/>
              <a:t>Future Enhancements</a:t>
            </a:r>
            <a:r>
              <a:rPr lang="en-US"/>
              <a:t>:</a:t>
            </a:r>
            <a:endParaRPr lang="en-US">
              <a:ea typeface="Calibri"/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Additional improvements are planned to make the system even smarter, focusing on standardization and efficiency.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2947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Eliminates need for manual updates and ensure the loop is closed with the safety / inspection team.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760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6531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Enhancements to Work Orders</a:t>
            </a:r>
            <a:r>
              <a:rPr lang="en-US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Significant improvements have been made to costing and billing within work orders.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Work orders can now be more clearly flagged as billable or non-billable, with additional options for billable work orders.</a:t>
            </a:r>
          </a:p>
          <a:p>
            <a:r>
              <a:rPr lang="en-US" b="1"/>
              <a:t>New Billing Features</a:t>
            </a:r>
            <a:r>
              <a:rPr lang="en-US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A new billing summary provides more detailed billing information.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A print view has been introduced, designed for external parties, especially useful when billing them.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Costs and billing are now separated into distinct categories: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/>
              <a:t>G&amp;A</a:t>
            </a:r>
            <a:r>
              <a:rPr lang="en-US"/>
              <a:t> (General and Administrative costs) are categorized on the cost side.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/>
              <a:t>Markup and Tax</a:t>
            </a:r>
            <a:r>
              <a:rPr lang="en-US"/>
              <a:t> are now on the billable side.</a:t>
            </a:r>
          </a:p>
          <a:p>
            <a:r>
              <a:rPr lang="en-US" b="1"/>
              <a:t>Customization and Flexibility</a:t>
            </a:r>
            <a:r>
              <a:rPr lang="en-US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Users can now apply different markup rates for billable items, such as mechanic time or parts, compared to costs.</a:t>
            </a:r>
          </a:p>
          <a:p>
            <a:r>
              <a:rPr lang="en-US" b="1"/>
              <a:t>Clarification and Data Separation</a:t>
            </a:r>
            <a:r>
              <a:rPr lang="en-US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Previously, there was confusion between costs and billable items within work orders.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Now, these items are clearly separated, with two different records and data sets in the database.</a:t>
            </a:r>
          </a:p>
          <a:p>
            <a:r>
              <a:rPr lang="en-US" b="1"/>
              <a:t>Improved Reporting</a:t>
            </a:r>
            <a:r>
              <a:rPr lang="en-US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Users will eventually be able to run reports comparing billing amounts to actual costs for specific cost codes and maintenance activities.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5589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531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Sunil </a:t>
            </a:r>
            <a:br>
              <a:rPr lang="en-US"/>
            </a:br>
            <a:r>
              <a:rPr lang="en-US"/>
              <a:t>New feature to define </a:t>
            </a:r>
            <a:r>
              <a:rPr lang="en-US" err="1"/>
              <a:t>lables</a:t>
            </a:r>
            <a:r>
              <a:rPr lang="en-US"/>
              <a:t> by specific entities</a:t>
            </a:r>
            <a:br>
              <a:rPr lang="en-US"/>
            </a:br>
            <a:r>
              <a:rPr lang="en-US"/>
              <a:t>Create as many as you would like, reorder, activate and deactivate</a:t>
            </a:r>
          </a:p>
          <a:p>
            <a:r>
              <a:rPr lang="en-US"/>
              <a:t>History to track changes on labels: Who, When, and What. Also How long, the label was applied. </a:t>
            </a:r>
            <a:br>
              <a:rPr lang="en-US"/>
            </a:br>
            <a:r>
              <a:rPr lang="en-US"/>
              <a:t>Big Value – Customers can tag, filter and report on anything based on their custom labels. This is going to help bridge the gap if customers have a unique use cases. </a:t>
            </a:r>
            <a:br>
              <a:rPr lang="en-US"/>
            </a:br>
            <a:br>
              <a:rPr lang="en-US"/>
            </a:br>
            <a:r>
              <a:rPr lang="en-US"/>
              <a:t>Reporting Question: Labels in reporting will lag one release behind the feature being released. We aren’t snapshotting the other asset’s properties at that point in time a label was applied or removed. </a:t>
            </a:r>
            <a:br>
              <a:rPr lang="en-US"/>
            </a:br>
            <a:br>
              <a:rPr lang="en-US"/>
            </a:br>
            <a:r>
              <a:rPr lang="en-US"/>
              <a:t>Labels: will live each product 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97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Will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Customers can choose to set their own speed limit for certain road segments that they disagree with.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There has to have been a violation in order to void a road segment.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New roads that aren’t done being built or are under construction.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Instances were industry service providers may have an incorrect limit. I-95 minimum speed allowed got captured as posted speed of 40MPH. I as a user could go in and override that segment to be 80 MPH. No more </a:t>
            </a:r>
            <a:r>
              <a:rPr lang="en-US" err="1"/>
              <a:t>violoations</a:t>
            </a:r>
            <a:r>
              <a:rPr lang="en-US"/>
              <a:t> going forward. </a:t>
            </a:r>
            <a:br>
              <a:rPr lang="en-US"/>
            </a:br>
            <a:br>
              <a:rPr lang="en-US"/>
            </a:br>
            <a:r>
              <a:rPr lang="en-US"/>
              <a:t>Going from </a:t>
            </a:r>
            <a:r>
              <a:rPr lang="en-US" err="1"/>
              <a:t>Hardeevill</a:t>
            </a:r>
            <a:r>
              <a:rPr lang="en-US"/>
              <a:t>, SC to Savannah, GA on I-95, there is a ½ mile section that external services have marked as a 40 MPH limit. The actual speed is 80 MPH, but there is a minimum speed sign that accidentally got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5022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Jose</a:t>
            </a:r>
          </a:p>
          <a:p>
            <a:r>
              <a:rPr lang="en-US" b="1"/>
              <a:t>Override Speed Limit Violations</a:t>
            </a:r>
            <a:r>
              <a:rPr lang="en-US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Introduced the ability to override specific road segments with custom speed limits or to disable speed limit alerts for those segments.</a:t>
            </a:r>
          </a:p>
          <a:p>
            <a:r>
              <a:rPr lang="en-US" b="1"/>
              <a:t>Rule Management</a:t>
            </a:r>
            <a:r>
              <a:rPr lang="en-US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New feature allows users to manage all override rules in settings and configurations.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Users can view and edit existing rules as needed.</a:t>
            </a:r>
          </a:p>
          <a:p>
            <a:r>
              <a:rPr lang="en-US" b="1"/>
              <a:t>Enhancement to Previous Release</a:t>
            </a:r>
            <a:r>
              <a:rPr lang="en-US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This update complements the feature introduced in the last release (04), expanding its functionality.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5658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4780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8063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CDAE6-00A9-CF19-C302-98BF30BC5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0C420F-3419-7F89-F76A-C8706450A1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69FA8B-8AD2-346C-BCFD-A93E93ECD0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05151-86BA-F717-ADFB-00CC5D630E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4156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95DAF-5B99-712B-73ED-9838224B7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B770D8-3A24-EA83-7C73-E229D43604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96BC0C-FF21-ECD5-C6EB-397C02176D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2E41D-4FE2-BD4A-0C14-D001A0FE9E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3438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6619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BEF86-3CDE-9941-B132-18FEA5115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CB55EB-1F87-3C06-E3CB-8F4EC09CC9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B2D5D1-266D-5CE9-73F3-617D21FBF7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B30B48-29A9-DA53-8C96-2965AD594F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3618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5397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58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385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5397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solidFill>
                  <a:schemeClr val="accent3"/>
                </a:solidFill>
                <a:latin typeface="Helvetica"/>
                <a:cs typeface="Arial"/>
              </a:rPr>
              <a:t>Smarter Create Work Order form</a:t>
            </a:r>
            <a:br>
              <a:rPr lang="en-US" sz="2000">
                <a:solidFill>
                  <a:schemeClr val="accent3"/>
                </a:solidFill>
                <a:latin typeface="Helvetica"/>
                <a:cs typeface="Arial"/>
              </a:rPr>
            </a:br>
            <a:r>
              <a:rPr lang="en-US" sz="1200" b="1">
                <a:solidFill>
                  <a:srgbClr val="00B2D3"/>
                </a:solidFill>
                <a:latin typeface="Helvetica"/>
                <a:cs typeface="Arial"/>
              </a:rPr>
              <a:t>Updated Create Work Order form is shorter and smarter, requiring less clicks and time for users in the field.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6344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Ross</a:t>
            </a:r>
          </a:p>
          <a:p>
            <a:r>
              <a:rPr lang="en-US" b="1"/>
              <a:t>Realign Tracker Feature</a:t>
            </a:r>
            <a:r>
              <a:rPr lang="en-US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New feature allows customers to realign the camera on demand through a button called "Realign tracker" on the mobile app.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Useful for ensuring proper alignment post-installation.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3138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5783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5397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CDAE6-00A9-CF19-C302-98BF30BC5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0C420F-3419-7F89-F76A-C8706450A1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69FA8B-8AD2-346C-BCFD-A93E93ECD0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05151-86BA-F717-ADFB-00CC5D630E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8342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5251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6156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A4C89-01EB-7E09-9420-3E8FBD056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1F348F-37EA-0EDF-569E-C9EC1E4172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D188D3-127F-6699-F70E-9E7B5CB0F3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3954F-2160-FA38-49DD-FB83B042E2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1382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74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FB1C4-866D-DE49-0B1D-44E51709D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DE4138-3783-25ED-01CC-39267A7D32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E8E862-C596-8CCC-2B82-F927F10710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101D3-9438-42ED-9C03-426C3B8D7D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6462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9419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7208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5414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2419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62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FF2037-4443-4B4E-B322-C5FCF50B2F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60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213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, arthropod, old&#10;&#10;Description automatically generated">
            <a:extLst>
              <a:ext uri="{FF2B5EF4-FFF2-40B4-BE49-F238E27FC236}">
                <a16:creationId xmlns:a16="http://schemas.microsoft.com/office/drawing/2014/main" id="{4274627E-5197-520B-87B9-602EDB63D5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4EDE77-9885-07D5-3089-25D741D580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accent5">
                  <a:alpha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>
                <a:gsLst>
                  <a:gs pos="0">
                    <a:schemeClr val="accent3"/>
                  </a:gs>
                  <a:gs pos="100000">
                    <a:schemeClr val="accent5"/>
                  </a:gs>
                </a:gsLst>
                <a:lin ang="2700000" scaled="1"/>
              </a:gradFill>
            </a:endParaRP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05E12E7F-96DD-414B-EC7B-F6DCABF067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80" y="539162"/>
            <a:ext cx="1005839" cy="457200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E332AA99-D83C-0EC6-E57D-3908235AFAC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9881" y="2971800"/>
            <a:ext cx="1111224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20" name="Content Placeholder 18">
            <a:extLst>
              <a:ext uri="{FF2B5EF4-FFF2-40B4-BE49-F238E27FC236}">
                <a16:creationId xmlns:a16="http://schemas.microsoft.com/office/drawing/2014/main" id="{09DEEB01-A82C-A59C-8E63-F27C9FC41E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39880" y="3968162"/>
            <a:ext cx="11112240" cy="378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Sub-headline if needed.</a:t>
            </a:r>
          </a:p>
        </p:txBody>
      </p:sp>
    </p:spTree>
    <p:extLst>
      <p:ext uri="{BB962C8B-B14F-4D97-AF65-F5344CB8AC3E}">
        <p14:creationId xmlns:p14="http://schemas.microsoft.com/office/powerpoint/2010/main" val="269394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ound, outdoor, arthropod, old&#10;&#10;Description automatically generated">
            <a:extLst>
              <a:ext uri="{FF2B5EF4-FFF2-40B4-BE49-F238E27FC236}">
                <a16:creationId xmlns:a16="http://schemas.microsoft.com/office/drawing/2014/main" id="{E7388DD5-018A-930E-0B47-8497FA4E9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0"/>
            <a:ext cx="388620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936E36-9C8F-3E22-2EDD-BEB145C7E36B}"/>
              </a:ext>
            </a:extLst>
          </p:cNvPr>
          <p:cNvSpPr/>
          <p:nvPr userDrawn="1"/>
        </p:nvSpPr>
        <p:spPr>
          <a:xfrm>
            <a:off x="0" y="0"/>
            <a:ext cx="3886201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5">
                  <a:alpha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8">
            <a:extLst>
              <a:ext uri="{FF2B5EF4-FFF2-40B4-BE49-F238E27FC236}">
                <a16:creationId xmlns:a16="http://schemas.microsoft.com/office/drawing/2014/main" id="{ED348878-C091-4F02-AFE1-22DF2CBE77E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81025" y="3103555"/>
            <a:ext cx="2076780" cy="6508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64711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ark, lit, night&#10;&#10;Description automatically generated">
            <a:extLst>
              <a:ext uri="{FF2B5EF4-FFF2-40B4-BE49-F238E27FC236}">
                <a16:creationId xmlns:a16="http://schemas.microsoft.com/office/drawing/2014/main" id="{6F428AE5-2553-38D6-B519-773DAD126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6219034" cy="140379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6F2F98-CF5D-216C-CC4F-0E2597C5FF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2554" y="417429"/>
            <a:ext cx="10826891" cy="56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accent5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56372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45" y="6071272"/>
            <a:ext cx="1199535" cy="499388"/>
          </a:xfrm>
          <a:prstGeom prst="rect">
            <a:avLst/>
          </a:prstGeom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847438" y="63209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B1BAEC-EE63-BF4C-9FB9-F9AFBD5FCA36}" type="slidenum">
              <a:rPr lang="en-US" b="0" i="0" smtClean="0">
                <a:latin typeface="Helvetica Neue Regular" charset="0"/>
              </a:rPr>
              <a:pPr/>
              <a:t>‹#›</a:t>
            </a:fld>
            <a:endParaRPr lang="en-US" b="0" i="0">
              <a:latin typeface="Helvetica Neue Regular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61950" y="949325"/>
            <a:ext cx="11228388" cy="471011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F05222"/>
              </a:buClr>
              <a:buFont typeface="Wingdings" charset="2"/>
              <a:buChar char="§"/>
              <a:defRPr sz="2400"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>
              <a:buClr>
                <a:srgbClr val="F05222"/>
              </a:buClr>
              <a:buFont typeface="Wingdings" charset="2"/>
              <a:buChar char="§"/>
              <a:defRPr sz="2000"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>
              <a:buClr>
                <a:srgbClr val="F05222"/>
              </a:buClr>
              <a:buFont typeface="Wingdings" charset="2"/>
              <a:buChar char="§"/>
              <a:defRPr sz="1800"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>
              <a:buClr>
                <a:srgbClr val="F05222"/>
              </a:buClr>
              <a:buFont typeface="Wingdings" charset="2"/>
              <a:buChar char="§"/>
              <a:defRPr sz="1600"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>
              <a:buClr>
                <a:srgbClr val="F05222"/>
              </a:buClr>
              <a:buFont typeface="Wingdings" charset="2"/>
              <a:buChar char="§"/>
              <a:defRPr sz="16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94639" y="274638"/>
            <a:ext cx="9855843" cy="484049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65675E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2028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494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4" r:id="rId2"/>
    <p:sldLayoutId id="2147483675" r:id="rId3"/>
    <p:sldLayoutId id="2147483676" r:id="rId4"/>
    <p:sldLayoutId id="214748368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A54_CAB5A3C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A20_F394EDBB.xml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hyperlink" Target="https://help.tenna.com/article/645-open-api-overview" TargetMode="Externa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AC8_21C2035F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18/10/relationships/comments" Target="../comments/modernComment_AC7_44C89034.xml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hyperlink" Target="https://help.tenna.com/article/643-action-qrs-overview" TargetMode="Externa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18/10/relationships/comments" Target="../comments/modernComment_A21_F32838F0.xml"/><Relationship Id="rId7" Type="http://schemas.openxmlformats.org/officeDocument/2006/relationships/hyperlink" Target="https://help.tenna.com/article/650-fuel-entry-integration-viewpoint-vista-overview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2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A_A74FD3D4.xml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E_C98534B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8_DA76A34C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E_64445DA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C_99895D8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6.png"/><Relationship Id="rId5" Type="http://schemas.microsoft.com/office/2018/10/relationships/comments" Target="../comments/modernComment_A3F_90DAAC7F.xml"/><Relationship Id="rId4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A39_972D210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tenna.com/article/663-tennable-rt1-ruggedized-tag-installation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hyperlink" Target="mailto:help@tenna.com" TargetMode="External"/><Relationship Id="rId9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A00_20C1C02E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A8B_A6D5244B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AB0_1064218D.xml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AAA_5E9B0A49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A6C_1C0F4ADC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A24_C49AA3D9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A30_60580ABF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A19_73166594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ACC_D914BEFD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A0C_F76D3F32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A17_34F16443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4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A35_2FFD5036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A45_E5AF4C4F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A38_83F76C13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3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AE0_4721AF04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2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A56_9CE38F0D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4.png"/><Relationship Id="rId4" Type="http://schemas.openxmlformats.org/officeDocument/2006/relationships/image" Target="../media/image13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A40_95C0392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A50_6ECC862D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AD8_81AF6BE3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AE5_7A7404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2.jpeg"/><Relationship Id="rId4" Type="http://schemas.openxmlformats.org/officeDocument/2006/relationships/image" Target="../media/image14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gif"/><Relationship Id="rId7" Type="http://schemas.openxmlformats.org/officeDocument/2006/relationships/image" Target="../media/image156.sv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gif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microsoft.com/office/2018/10/relationships/comments" Target="../comments/modernComment_A97_58E21B58.xml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8F0_7A0AE6C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A66_FA524483.xm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gi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microsoft.com/office/2018/10/relationships/comments" Target="../comments/modernComment_AC4_A9E9D034.xml"/><Relationship Id="rId7" Type="http://schemas.openxmlformats.org/officeDocument/2006/relationships/image" Target="../media/image17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8.png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A25_EEA861F.xm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8F5_8C720F03.xm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png"/><Relationship Id="rId5" Type="http://schemas.openxmlformats.org/officeDocument/2006/relationships/image" Target="../media/image187.jpeg"/><Relationship Id="rId4" Type="http://schemas.openxmlformats.org/officeDocument/2006/relationships/image" Target="../media/image3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ound, outdoor, arthropod, old&#10;&#10;Description automatically generated">
            <a:extLst>
              <a:ext uri="{FF2B5EF4-FFF2-40B4-BE49-F238E27FC236}">
                <a16:creationId xmlns:a16="http://schemas.microsoft.com/office/drawing/2014/main" id="{A30FC138-4F8F-B9C5-871C-710A41FB86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221B0C-F94B-9643-8A42-E99A3F3373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75000"/>
                </a:schemeClr>
              </a:gs>
              <a:gs pos="100000">
                <a:schemeClr val="accent5">
                  <a:alpha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D2DF67-39C2-DF46-B5BB-0D20DFE8E42A}"/>
              </a:ext>
            </a:extLst>
          </p:cNvPr>
          <p:cNvSpPr txBox="1"/>
          <p:nvPr/>
        </p:nvSpPr>
        <p:spPr>
          <a:xfrm>
            <a:off x="539880" y="2705725"/>
            <a:ext cx="1111224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>
                <a:solidFill>
                  <a:schemeClr val="bg1"/>
                </a:solidFill>
                <a:latin typeface="Helvetica" panose="020B0604020202020204" pitchFamily="2" charset="0"/>
                <a:ea typeface="Roboto" pitchFamily="2" charset="0"/>
              </a:rPr>
              <a:t>Year in Review 2024</a:t>
            </a:r>
          </a:p>
          <a:p>
            <a:pPr lvl="0">
              <a:defRPr/>
            </a:pPr>
            <a:br>
              <a:rPr lang="en-US" sz="2000">
                <a:solidFill>
                  <a:schemeClr val="bg1"/>
                </a:solidFill>
                <a:latin typeface="Helvetica" panose="020B0604020202020204" pitchFamily="2" charset="0"/>
                <a:ea typeface="Roboto" pitchFamily="2" charset="0"/>
              </a:rPr>
            </a:br>
            <a:r>
              <a:rPr lang="en-US" sz="2000" err="1">
                <a:solidFill>
                  <a:schemeClr val="bg1"/>
                </a:solidFill>
                <a:latin typeface="Helvetica" panose="020B0604020202020204" pitchFamily="2" charset="0"/>
                <a:ea typeface="Roboto" pitchFamily="2" charset="0"/>
              </a:rPr>
              <a:t>TennaU</a:t>
            </a:r>
            <a:r>
              <a:rPr lang="en-US" sz="2000">
                <a:solidFill>
                  <a:schemeClr val="bg1"/>
                </a:solidFill>
                <a:latin typeface="Helvetica" panose="020B0604020202020204" pitchFamily="2" charset="0"/>
                <a:ea typeface="Roboto" pitchFamily="2" charset="0"/>
              </a:rPr>
              <a:t> January 2025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D16677C-75AE-69A3-3AF9-7DE2BFA960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2294" y="5683170"/>
            <a:ext cx="1266847" cy="57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270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 fontScale="92500" lnSpcReduction="10000"/>
          </a:bodyPr>
          <a:lstStyle/>
          <a:p>
            <a:r>
              <a:rPr lang="en-US">
                <a:solidFill>
                  <a:srgbClr val="FFC000"/>
                </a:solidFill>
                <a:latin typeface="Helvetica"/>
                <a:cs typeface="Helvetica"/>
              </a:rPr>
              <a:t>New! </a:t>
            </a:r>
            <a:r>
              <a:rPr lang="en-US" b="0">
                <a:solidFill>
                  <a:srgbClr val="FFC000"/>
                </a:solidFill>
                <a:latin typeface="Helvetica"/>
                <a:cs typeface="Helvetica"/>
              </a:rPr>
              <a:t>Custom</a:t>
            </a:r>
            <a:r>
              <a:rPr lang="en-US">
                <a:solidFill>
                  <a:srgbClr val="FFC000"/>
                </a:solidFill>
                <a:latin typeface="Helvetica"/>
                <a:cs typeface="Helvetica"/>
              </a:rPr>
              <a:t> </a:t>
            </a:r>
            <a:r>
              <a:rPr lang="en-US" b="0">
                <a:solidFill>
                  <a:srgbClr val="FFC000"/>
                </a:solidFill>
                <a:latin typeface="Helvetica"/>
                <a:cs typeface="Helvetica"/>
              </a:rPr>
              <a:t>Labels</a:t>
            </a:r>
            <a:endParaRPr lang="en-US" b="0">
              <a:solidFill>
                <a:srgbClr val="FFC000"/>
              </a:solidFill>
              <a:cs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C03063-206E-6CFE-FA81-24A5879EBF54}"/>
              </a:ext>
            </a:extLst>
          </p:cNvPr>
          <p:cNvSpPr txBox="1"/>
          <p:nvPr/>
        </p:nvSpPr>
        <p:spPr>
          <a:xfrm>
            <a:off x="8106689" y="3566741"/>
            <a:ext cx="326976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897688-D533-67B7-A8AB-0BA081DDA658}"/>
              </a:ext>
            </a:extLst>
          </p:cNvPr>
          <p:cNvSpPr txBox="1"/>
          <p:nvPr/>
        </p:nvSpPr>
        <p:spPr>
          <a:xfrm>
            <a:off x="428554" y="2117600"/>
            <a:ext cx="4678310" cy="37487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lnSpc>
                <a:spcPct val="90000"/>
              </a:lnSpc>
              <a:defRPr/>
            </a:pPr>
            <a:r>
              <a:rPr lang="en-US" sz="2400" spc="30">
                <a:solidFill>
                  <a:srgbClr val="FD4F00"/>
                </a:solidFill>
                <a:latin typeface="Helvetica"/>
                <a:cs typeface="Arial"/>
              </a:rPr>
              <a:t>Configure custom label sets for Assets, Trackers, Sites, Maintenance, Time Cards, Parts, Contacts, Laborers/Crews and Inspections</a:t>
            </a:r>
            <a:endParaRPr lang="en-US"/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1" spc="30">
                <a:latin typeface="Helvetica"/>
                <a:ea typeface="+mn-lt"/>
                <a:cs typeface="Helvetica"/>
              </a:rPr>
              <a:t>Assign </a:t>
            </a:r>
            <a:r>
              <a:rPr lang="en-US" sz="1600" spc="30">
                <a:latin typeface="Helvetica"/>
                <a:ea typeface="+mn-lt"/>
                <a:cs typeface="Helvetica"/>
              </a:rPr>
              <a:t>unique names and colors to each label</a:t>
            </a:r>
            <a:endParaRPr lang="en-US"/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1" spc="30">
                <a:latin typeface="Helvetica"/>
                <a:ea typeface="+mn-lt"/>
                <a:cs typeface="Helvetica"/>
              </a:rPr>
              <a:t>Control </a:t>
            </a:r>
            <a:r>
              <a:rPr lang="en-US" sz="1600" spc="30">
                <a:latin typeface="Helvetica"/>
                <a:ea typeface="+mn-lt"/>
                <a:cs typeface="Helvetica"/>
              </a:rPr>
              <a:t>label visibility by activating or deactivating</a:t>
            </a:r>
            <a:endParaRPr lang="en-US"/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1" spc="30">
                <a:latin typeface="Helvetica"/>
                <a:ea typeface="+mn-lt"/>
                <a:cs typeface="Helvetica"/>
              </a:rPr>
              <a:t>Determine </a:t>
            </a:r>
            <a:r>
              <a:rPr lang="en-US" sz="1600" spc="30">
                <a:latin typeface="Helvetica"/>
                <a:ea typeface="+mn-lt"/>
                <a:cs typeface="Helvetica"/>
              </a:rPr>
              <a:t>the order in which labels appear in dropdown menus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1" spc="30">
                <a:latin typeface="Helvetica"/>
                <a:cs typeface="Helvetica"/>
              </a:rPr>
              <a:t>View </a:t>
            </a:r>
            <a:r>
              <a:rPr lang="en-US" sz="1600" spc="30">
                <a:latin typeface="Helvetica"/>
                <a:cs typeface="Helvetica"/>
              </a:rPr>
              <a:t>label creation and modification history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1" spc="30">
                <a:latin typeface="Helvetica"/>
                <a:cs typeface="Helvetica"/>
              </a:rPr>
              <a:t>Report </a:t>
            </a:r>
            <a:r>
              <a:rPr lang="en-US" sz="1600" spc="30">
                <a:latin typeface="Helvetica"/>
                <a:cs typeface="Helvetica"/>
              </a:rPr>
              <a:t>on label assignments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FEE610-599F-EEFA-FEC5-D99EB7AAA8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4328" y="1218453"/>
            <a:ext cx="7687203" cy="502492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8924A91-3A8C-E7CB-8401-73AF1AC258DA}"/>
              </a:ext>
            </a:extLst>
          </p:cNvPr>
          <p:cNvGrpSpPr/>
          <p:nvPr/>
        </p:nvGrpSpPr>
        <p:grpSpPr>
          <a:xfrm>
            <a:off x="9669262" y="2392680"/>
            <a:ext cx="2145436" cy="4206387"/>
            <a:chOff x="9669262" y="2392680"/>
            <a:chExt cx="2145436" cy="4206387"/>
          </a:xfrm>
        </p:grpSpPr>
        <p:pic>
          <p:nvPicPr>
            <p:cNvPr id="9" name="Picture 8" descr="A screen shot of a phone&#10;&#10;Description automatically generated">
              <a:extLst>
                <a:ext uri="{FF2B5EF4-FFF2-40B4-BE49-F238E27FC236}">
                  <a16:creationId xmlns:a16="http://schemas.microsoft.com/office/drawing/2014/main" id="{7224BCB3-1A9B-3795-D475-FE0FEE300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70684" y="2392680"/>
              <a:ext cx="1997832" cy="41148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71E4828-6B3C-E90B-D655-C8E785910028}"/>
                </a:ext>
              </a:extLst>
            </p:cNvPr>
            <p:cNvSpPr/>
            <p:nvPr/>
          </p:nvSpPr>
          <p:spPr>
            <a:xfrm>
              <a:off x="9669262" y="6502893"/>
              <a:ext cx="2145436" cy="96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090157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 fontScale="92500" lnSpcReduction="10000"/>
          </a:bodyPr>
          <a:lstStyle/>
          <a:p>
            <a:r>
              <a:rPr lang="en-US">
                <a:solidFill>
                  <a:srgbClr val="FFC000"/>
                </a:solidFill>
                <a:latin typeface="Helvetica"/>
                <a:cs typeface="Helvetica"/>
              </a:rPr>
              <a:t>New! </a:t>
            </a:r>
            <a:r>
              <a:rPr lang="en-US" b="0">
                <a:solidFill>
                  <a:srgbClr val="FFC000"/>
                </a:solidFill>
                <a:latin typeface="Helvetica"/>
                <a:cs typeface="Helvetica"/>
              </a:rPr>
              <a:t>Open API</a:t>
            </a:r>
            <a:endParaRPr lang="en-US">
              <a:solidFill>
                <a:srgbClr val="FFC000"/>
              </a:solidFill>
              <a:cs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C03063-206E-6CFE-FA81-24A5879EBF54}"/>
              </a:ext>
            </a:extLst>
          </p:cNvPr>
          <p:cNvSpPr txBox="1"/>
          <p:nvPr/>
        </p:nvSpPr>
        <p:spPr>
          <a:xfrm>
            <a:off x="8239680" y="4824760"/>
            <a:ext cx="326976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897688-D533-67B7-A8AB-0BA081DDA658}"/>
              </a:ext>
            </a:extLst>
          </p:cNvPr>
          <p:cNvSpPr txBox="1"/>
          <p:nvPr/>
        </p:nvSpPr>
        <p:spPr>
          <a:xfrm>
            <a:off x="682554" y="1616363"/>
            <a:ext cx="4822257" cy="29177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lnSpc>
                <a:spcPct val="90000"/>
              </a:lnSpc>
              <a:defRPr/>
            </a:pPr>
            <a:r>
              <a:rPr kumimoji="0" lang="en-US" sz="2400" u="none" strike="noStrike" kern="1200" cap="none" spc="30" normalizeH="0" baseline="0" noProof="0">
                <a:ln>
                  <a:noFill/>
                </a:ln>
                <a:solidFill>
                  <a:srgbClr val="FD4F00"/>
                </a:solidFill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  <a:t>Share read-only </a:t>
            </a:r>
            <a:r>
              <a:rPr kumimoji="0" lang="en-US" sz="2400" u="none" strike="noStrike" kern="1200" cap="none" spc="30" normalizeH="0" baseline="0" noProof="0" err="1">
                <a:ln>
                  <a:noFill/>
                </a:ln>
                <a:solidFill>
                  <a:srgbClr val="FD4F00"/>
                </a:solidFill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  <a:t>Tenna</a:t>
            </a:r>
            <a:r>
              <a:rPr kumimoji="0" lang="en-US" sz="2400" u="none" strike="noStrike" kern="1200" cap="none" spc="30" normalizeH="0" baseline="0" noProof="0">
                <a:ln>
                  <a:noFill/>
                </a:ln>
                <a:solidFill>
                  <a:srgbClr val="FD4F00"/>
                </a:solidFill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  <a:t> data with your third-parties </a:t>
            </a:r>
          </a:p>
          <a:p>
            <a:pPr lvl="1" defTabSz="914400">
              <a:lnSpc>
                <a:spcPct val="90000"/>
              </a:lnSpc>
              <a:defRPr/>
            </a:pPr>
            <a:endParaRPr kumimoji="0" lang="en-US" sz="1200" u="none" strike="noStrike" kern="1200" cap="none" spc="30" normalizeH="0" baseline="0" noProof="0">
              <a:ln>
                <a:noFill/>
              </a:ln>
              <a:effectLst/>
              <a:uLnTx/>
              <a:uFillTx/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lvl="1" defTabSz="914400">
              <a:lnSpc>
                <a:spcPct val="90000"/>
              </a:lnSpc>
              <a:defRPr/>
            </a:pPr>
            <a:r>
              <a:rPr lang="en-US" sz="1600" b="1" i="0">
                <a:solidFill>
                  <a:srgbClr val="00B2D3"/>
                </a:solidFill>
                <a:effectLst/>
                <a:latin typeface="Helvetica" panose="020B0604020202020204" pitchFamily="2" charset="0"/>
              </a:rPr>
              <a:t>Open API allows you to extract (not add or update) </a:t>
            </a:r>
            <a:r>
              <a:rPr lang="en-US" sz="1600" b="1" i="0" err="1">
                <a:solidFill>
                  <a:srgbClr val="00B2D3"/>
                </a:solidFill>
                <a:effectLst/>
                <a:latin typeface="Helvetica" panose="020B0604020202020204" pitchFamily="2" charset="0"/>
              </a:rPr>
              <a:t>Tenna</a:t>
            </a:r>
            <a:r>
              <a:rPr lang="en-US" sz="1600" b="1" i="0">
                <a:solidFill>
                  <a:srgbClr val="00B2D3"/>
                </a:solidFill>
                <a:effectLst/>
                <a:latin typeface="Helvetica" panose="020B0604020202020204" pitchFamily="2" charset="0"/>
              </a:rPr>
              <a:t> data for valuable use cases with other applications</a:t>
            </a:r>
          </a:p>
          <a:p>
            <a:pPr lvl="1" defTabSz="914400">
              <a:lnSpc>
                <a:spcPct val="90000"/>
              </a:lnSpc>
              <a:defRPr/>
            </a:pPr>
            <a:endParaRPr lang="en-US" sz="16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Over 30 Endpoints Released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16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CORE and Premium Products Included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16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16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CCB812-D665-A9B9-52D3-25D32F0225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463" y="1751006"/>
            <a:ext cx="5602133" cy="3650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897688-D533-67B7-A8AB-0BA081DDA658}"/>
              </a:ext>
            </a:extLst>
          </p:cNvPr>
          <p:cNvSpPr txBox="1"/>
          <p:nvPr/>
        </p:nvSpPr>
        <p:spPr>
          <a:xfrm>
            <a:off x="682554" y="4591558"/>
            <a:ext cx="4822257" cy="13388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lnSpc>
                <a:spcPct val="90000"/>
              </a:lnSpc>
              <a:defRPr/>
            </a:pPr>
            <a:r>
              <a:rPr kumimoji="0" lang="en-US" sz="2000" u="none" strike="noStrike" kern="1200" cap="none" spc="30" normalizeH="0" baseline="0" noProof="0">
                <a:ln>
                  <a:noFill/>
                </a:ln>
                <a:solidFill>
                  <a:srgbClr val="FD4F00"/>
                </a:solidFill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  <a:t>Benefits</a:t>
            </a:r>
          </a:p>
          <a:p>
            <a:pPr lvl="1" defTabSz="914400">
              <a:lnSpc>
                <a:spcPct val="90000"/>
              </a:lnSpc>
              <a:defRPr/>
            </a:pPr>
            <a:endParaRPr lang="en-US" sz="14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spc="30">
                <a:latin typeface="Helvetica"/>
                <a:ea typeface="Roboto Lt" panose="02000000000000000000" pitchFamily="2" charset="0"/>
                <a:cs typeface="Arial"/>
              </a:rPr>
              <a:t>Retrieve data from Tenna into your own database/cloud/data lake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spc="30">
                <a:latin typeface="Helvetica"/>
                <a:ea typeface="Roboto Lt" panose="02000000000000000000" pitchFamily="2" charset="0"/>
                <a:cs typeface="Arial"/>
              </a:rPr>
              <a:t>Allow you to build your own dashboard in your own BI tool </a:t>
            </a:r>
            <a:endParaRPr lang="en-US" sz="14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53F485-2BE5-5489-88A6-4590DA98E989}"/>
              </a:ext>
            </a:extLst>
          </p:cNvPr>
          <p:cNvSpPr txBox="1"/>
          <p:nvPr/>
        </p:nvSpPr>
        <p:spPr>
          <a:xfrm>
            <a:off x="5692086" y="6286682"/>
            <a:ext cx="60944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u="sng">
                <a:solidFill>
                  <a:srgbClr val="00B2D3"/>
                </a:solidFill>
                <a:latin typeface="Helvetica" panose="020B0604020202020204" pitchFamily="2" charset="0"/>
                <a:hlinkClick r:id="rId5"/>
              </a:rPr>
              <a:t>https://help.tenna.com/article/645-open-api-overview</a:t>
            </a:r>
            <a:r>
              <a:rPr lang="en-US" sz="1400" u="sng">
                <a:solidFill>
                  <a:srgbClr val="00B2D3"/>
                </a:solidFill>
                <a:latin typeface="Helvetica" panose="020B0604020202020204" pitchFamily="2" charset="0"/>
              </a:rPr>
              <a:t> </a:t>
            </a:r>
          </a:p>
        </p:txBody>
      </p:sp>
      <p:pic>
        <p:nvPicPr>
          <p:cNvPr id="8" name="Graphic 7" descr="Cursor with solid fill">
            <a:extLst>
              <a:ext uri="{FF2B5EF4-FFF2-40B4-BE49-F238E27FC236}">
                <a16:creationId xmlns:a16="http://schemas.microsoft.com/office/drawing/2014/main" id="{D94D9EDD-8DF4-0885-18C4-8F3D4BE8EB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72244" y="6395869"/>
            <a:ext cx="364419" cy="36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2367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23743-B50D-A0AD-64DD-2C250AE66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C024FCBD-24CB-55B6-C875-08B80A94F1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908" y="4388223"/>
            <a:ext cx="5487175" cy="1696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7944C4-7A17-6089-2355-314818DC5A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2554" y="329110"/>
            <a:ext cx="10826891" cy="568940"/>
          </a:xfrm>
        </p:spPr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New! </a:t>
            </a:r>
            <a:r>
              <a:rPr lang="en-US" b="0">
                <a:latin typeface="Helvetica"/>
                <a:cs typeface="Helvetica"/>
              </a:rPr>
              <a:t>Reports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095D4C-D5E5-9F90-B758-B466EFA9488D}"/>
              </a:ext>
            </a:extLst>
          </p:cNvPr>
          <p:cNvSpPr txBox="1"/>
          <p:nvPr/>
        </p:nvSpPr>
        <p:spPr>
          <a:xfrm>
            <a:off x="682554" y="1754710"/>
            <a:ext cx="4084987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Over 60 New Detail </a:t>
            </a:r>
            <a:b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</a:br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and Analytical Reports!</a:t>
            </a:r>
          </a:p>
          <a:p>
            <a:endParaRPr lang="en-US" sz="2400">
              <a:solidFill>
                <a:schemeClr val="accent3"/>
              </a:solidFill>
              <a:latin typeface="Helvetica"/>
              <a:cs typeface="Arial"/>
            </a:endParaRPr>
          </a:p>
          <a:p>
            <a:r>
              <a:rPr lang="en-US" sz="1600" b="1" spc="30">
                <a:solidFill>
                  <a:srgbClr val="00B2D3"/>
                </a:solidFill>
                <a:latin typeface="Helvetica"/>
                <a:cs typeface="Arial"/>
              </a:rPr>
              <a:t>Extremely Configurable: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>
                <a:latin typeface="Helvetica"/>
                <a:ea typeface="+mn-lt"/>
              </a:rPr>
              <a:t>Basic Report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>
                <a:latin typeface="Helvetica"/>
                <a:ea typeface="+mn-lt"/>
              </a:rPr>
              <a:t>Grouped Rows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>
                <a:latin typeface="Helvetica"/>
                <a:ea typeface="+mn-lt"/>
              </a:rPr>
              <a:t>Pivot Mode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>
                <a:latin typeface="Helvetica"/>
                <a:ea typeface="+mn-lt"/>
              </a:rPr>
              <a:t>Add Visualizations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>
                <a:latin typeface="Helvetica"/>
                <a:ea typeface="+mn-lt"/>
              </a:rPr>
              <a:t>Keep Private or Share with All Users</a:t>
            </a:r>
          </a:p>
          <a:p>
            <a:endParaRPr lang="en-US" sz="1600">
              <a:latin typeface="Helvetica" panose="020B0604020202020204" pitchFamily="2" charset="0"/>
              <a:cs typeface="Arial"/>
            </a:endParaRPr>
          </a:p>
          <a:p>
            <a:r>
              <a:rPr lang="en-US" sz="1600" b="1" spc="30">
                <a:solidFill>
                  <a:srgbClr val="00B2D3"/>
                </a:solidFill>
                <a:latin typeface="Helvetica"/>
                <a:cs typeface="Arial"/>
              </a:rPr>
              <a:t>Areas covered:</a:t>
            </a:r>
            <a:endParaRPr lang="en-US" sz="1400" b="1">
              <a:latin typeface="Helvetica"/>
              <a:ea typeface="+mn-lt"/>
              <a:cs typeface="Helvetica"/>
            </a:endParaRPr>
          </a:p>
          <a:p>
            <a:pPr marL="514350" indent="-285750">
              <a:buFont typeface="Arial"/>
              <a:buChar char="•"/>
            </a:pPr>
            <a:r>
              <a:rPr lang="en-US" sz="1400" b="1">
                <a:latin typeface="Helvetica"/>
                <a:ea typeface="+mn-lt"/>
                <a:cs typeface="Helvetica"/>
              </a:rPr>
              <a:t>Assets</a:t>
            </a:r>
          </a:p>
          <a:p>
            <a:pPr marL="514350" indent="-285750">
              <a:buFont typeface="Arial"/>
              <a:buChar char="•"/>
            </a:pPr>
            <a:r>
              <a:rPr lang="en-US" sz="1400" b="1">
                <a:latin typeface="Helvetica"/>
                <a:ea typeface="+mn-lt"/>
                <a:cs typeface="Helvetica"/>
              </a:rPr>
              <a:t>Dispatch</a:t>
            </a:r>
          </a:p>
          <a:p>
            <a:pPr marL="514350" indent="-285750">
              <a:buFont typeface="Arial"/>
              <a:buChar char="•"/>
            </a:pPr>
            <a:r>
              <a:rPr lang="en-US" sz="1400" b="1">
                <a:latin typeface="Helvetica"/>
                <a:ea typeface="+mn-lt"/>
                <a:cs typeface="Helvetica"/>
              </a:rPr>
              <a:t>Requests</a:t>
            </a:r>
          </a:p>
          <a:p>
            <a:pPr marL="514350" indent="-285750">
              <a:buFont typeface="Arial"/>
              <a:buChar char="•"/>
            </a:pPr>
            <a:r>
              <a:rPr lang="en-US" sz="1400" b="1">
                <a:latin typeface="Helvetica"/>
                <a:ea typeface="+mn-lt"/>
                <a:cs typeface="Helvetica"/>
              </a:rPr>
              <a:t>Maintenance</a:t>
            </a:r>
          </a:p>
          <a:p>
            <a:pPr marL="514350" indent="-285750">
              <a:buFont typeface="Arial"/>
              <a:buChar char="•"/>
            </a:pPr>
            <a:r>
              <a:rPr lang="en-US" sz="1400" b="1">
                <a:latin typeface="Helvetica"/>
                <a:ea typeface="+mn-lt"/>
                <a:cs typeface="Helvetica"/>
              </a:rPr>
              <a:t>Inspections</a:t>
            </a:r>
            <a:endParaRPr lang="en-US" sz="1400">
              <a:latin typeface="Helvetica"/>
              <a:ea typeface="+mn-lt"/>
              <a:cs typeface="Helvetica"/>
            </a:endParaRPr>
          </a:p>
          <a:p>
            <a:pPr marL="514350" indent="-285750">
              <a:buFont typeface="Arial"/>
              <a:buChar char="•"/>
            </a:pPr>
            <a:r>
              <a:rPr lang="en-US" sz="1400" b="1">
                <a:latin typeface="Helvetica"/>
                <a:ea typeface="+mn-lt"/>
                <a:cs typeface="Helvetica"/>
              </a:rPr>
              <a:t>Location Reports</a:t>
            </a:r>
          </a:p>
          <a:p>
            <a:pPr marL="514350" indent="-285750">
              <a:buFont typeface="Arial"/>
              <a:buChar char="•"/>
            </a:pPr>
            <a:r>
              <a:rPr lang="en-US" sz="1400" b="1">
                <a:latin typeface="Helvetica"/>
                <a:ea typeface="+mn-lt"/>
                <a:cs typeface="Helvetica"/>
              </a:rPr>
              <a:t>Time Cards</a:t>
            </a:r>
            <a:endParaRPr lang="en-US" sz="1400">
              <a:latin typeface="Helvetica"/>
              <a:ea typeface="+mn-lt"/>
              <a:cs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735104-CB36-8982-D555-551F3EBC16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7067" y="481912"/>
            <a:ext cx="6679088" cy="3757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blue and red pie chart&#10;&#10;Description automatically generated">
            <a:extLst>
              <a:ext uri="{FF2B5EF4-FFF2-40B4-BE49-F238E27FC236}">
                <a16:creationId xmlns:a16="http://schemas.microsoft.com/office/drawing/2014/main" id="{EDA35A93-D4FB-76C8-9AB9-A2E65413354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9045" y="4497427"/>
            <a:ext cx="2677110" cy="2140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636297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 fontScale="92500" lnSpcReduction="10000"/>
          </a:bodyPr>
          <a:lstStyle/>
          <a:p>
            <a:r>
              <a:rPr lang="en-US">
                <a:solidFill>
                  <a:srgbClr val="FFC000"/>
                </a:solidFill>
                <a:latin typeface="Helvetica"/>
                <a:cs typeface="Helvetica"/>
              </a:rPr>
              <a:t>New! </a:t>
            </a:r>
            <a:r>
              <a:rPr lang="en-US" b="0">
                <a:solidFill>
                  <a:srgbClr val="FFC000"/>
                </a:solidFill>
                <a:latin typeface="Helvetica"/>
                <a:cs typeface="Helvetica"/>
              </a:rPr>
              <a:t>Reporting</a:t>
            </a:r>
            <a:r>
              <a:rPr lang="en-US">
                <a:solidFill>
                  <a:srgbClr val="FFC000"/>
                </a:solidFill>
                <a:latin typeface="Helvetica"/>
                <a:cs typeface="Helvetica"/>
              </a:rPr>
              <a:t> </a:t>
            </a:r>
            <a:r>
              <a:rPr lang="en-US" b="0">
                <a:solidFill>
                  <a:srgbClr val="FFC000"/>
                </a:solidFill>
                <a:latin typeface="Helvetica"/>
                <a:cs typeface="Helvetica"/>
              </a:rPr>
              <a:t>Engine</a:t>
            </a:r>
            <a:endParaRPr lang="en-US" b="0">
              <a:solidFill>
                <a:srgbClr val="FFC000"/>
              </a:solidFill>
              <a:cs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C03063-206E-6CFE-FA81-24A5879EBF54}"/>
              </a:ext>
            </a:extLst>
          </p:cNvPr>
          <p:cNvSpPr txBox="1"/>
          <p:nvPr/>
        </p:nvSpPr>
        <p:spPr>
          <a:xfrm>
            <a:off x="8239680" y="4824760"/>
            <a:ext cx="326976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6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EC0C5F-1C77-46F6-0D61-8651F3709F55}"/>
              </a:ext>
            </a:extLst>
          </p:cNvPr>
          <p:cNvSpPr txBox="1"/>
          <p:nvPr/>
        </p:nvSpPr>
        <p:spPr>
          <a:xfrm>
            <a:off x="682554" y="1799431"/>
            <a:ext cx="4523968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lnSpc>
                <a:spcPct val="90000"/>
              </a:lnSpc>
              <a:defRPr/>
            </a:pPr>
            <a:r>
              <a:rPr kumimoji="0" lang="en-US" sz="2400" b="1" u="none" strike="noStrike" kern="1200" cap="none" spc="30" normalizeH="0" baseline="0" noProof="0">
                <a:ln>
                  <a:noFill/>
                </a:ln>
                <a:solidFill>
                  <a:srgbClr val="FD4F00"/>
                </a:solidFill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  <a:t>New! </a:t>
            </a:r>
            <a:r>
              <a:rPr lang="en-US" sz="2400" spc="30">
                <a:solidFill>
                  <a:srgbClr val="FD4F00"/>
                </a:solidFill>
                <a:latin typeface="Helvetica"/>
                <a:ea typeface="Roboto Lt" panose="02000000000000000000" pitchFamily="2" charset="0"/>
                <a:cs typeface="Arial"/>
              </a:rPr>
              <a:t>Schedule Distributions</a:t>
            </a:r>
            <a:endParaRPr kumimoji="0" lang="en-US" sz="2400" u="none" strike="noStrike" kern="1200" cap="none" spc="30" normalizeH="0" baseline="0" noProof="0">
              <a:ln>
                <a:noFill/>
              </a:ln>
              <a:solidFill>
                <a:srgbClr val="FD4F00"/>
              </a:solidFill>
              <a:effectLst/>
              <a:uLnTx/>
              <a:uFillTx/>
              <a:latin typeface="Helvetica"/>
              <a:ea typeface="Roboto Lt" panose="02000000000000000000" pitchFamily="2" charset="0"/>
              <a:cs typeface="Arial"/>
            </a:endParaRPr>
          </a:p>
          <a:p>
            <a:pPr defTabSz="914400">
              <a:lnSpc>
                <a:spcPct val="90000"/>
              </a:lnSpc>
              <a:defRPr/>
            </a:pPr>
            <a:endParaRPr lang="en-US" sz="2400" b="1" spc="30">
              <a:solidFill>
                <a:srgbClr val="FD4F00"/>
              </a:solidFill>
              <a:latin typeface="Helvetica"/>
              <a:ea typeface="Roboto Lt" panose="02000000000000000000" pitchFamily="2" charset="0"/>
              <a:cs typeface="Arial"/>
            </a:endParaRPr>
          </a:p>
          <a:p>
            <a:pPr lvl="1" defTabSz="914400">
              <a:lnSpc>
                <a:spcPct val="90000"/>
              </a:lnSpc>
              <a:defRPr/>
            </a:pPr>
            <a:r>
              <a:rPr lang="en-US" sz="1600" b="1" spc="30">
                <a:solidFill>
                  <a:srgbClr val="00B2D3"/>
                </a:solidFill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Schedule Distributions for your team:</a:t>
            </a:r>
            <a:br>
              <a:rPr lang="en-US" sz="1600" b="1" spc="30">
                <a:solidFill>
                  <a:srgbClr val="00B2D3"/>
                </a:solidFill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</a:br>
            <a:endParaRPr lang="en-US" sz="1600" b="1" spc="30">
              <a:solidFill>
                <a:srgbClr val="00B2D3"/>
              </a:solidFill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/>
                <a:ea typeface="Roboto Lt" panose="02000000000000000000" pitchFamily="2" charset="0"/>
                <a:cs typeface="Arial"/>
              </a:rPr>
              <a:t>Easy Access to Relevant Reports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1600" spc="30">
              <a:latin typeface="Helvetica"/>
              <a:ea typeface="Roboto Lt" panose="02000000000000000000" pitchFamily="2" charset="0"/>
              <a:cs typeface="Arial"/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/>
                <a:ea typeface="Roboto Lt" panose="02000000000000000000" pitchFamily="2" charset="0"/>
                <a:cs typeface="Arial"/>
              </a:rPr>
              <a:t>Great for Kicking Off Workflows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1600" b="1" spc="30">
              <a:solidFill>
                <a:srgbClr val="00B2D3"/>
              </a:solidFill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/>
                <a:ea typeface="Roboto Lt" panose="02000000000000000000" pitchFamily="2" charset="0"/>
                <a:cs typeface="Arial"/>
              </a:rPr>
              <a:t>Assisting Low Tech Users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73EF5B-8BD6-F4D4-CA92-1EC0F46F7B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2824" y="1153597"/>
            <a:ext cx="4546776" cy="4918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FB6C55-7DDC-13BA-13DE-825DC4871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449" y="4122527"/>
            <a:ext cx="1474448" cy="1040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79A683-EEEC-36AF-45F7-0A17729038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9216" y="5369050"/>
            <a:ext cx="2632681" cy="703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7348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 fontScale="92500" lnSpcReduction="10000"/>
          </a:bodyPr>
          <a:lstStyle/>
          <a:p>
            <a:r>
              <a:rPr lang="en-US">
                <a:solidFill>
                  <a:srgbClr val="FFC000"/>
                </a:solidFill>
                <a:latin typeface="Helvetica"/>
                <a:cs typeface="Helvetica"/>
              </a:rPr>
              <a:t>New! </a:t>
            </a:r>
            <a:r>
              <a:rPr lang="en-US" b="0">
                <a:solidFill>
                  <a:srgbClr val="FFC000"/>
                </a:solidFill>
                <a:latin typeface="Helvetica"/>
                <a:cs typeface="Helvetica"/>
              </a:rPr>
              <a:t>OEM Integrations</a:t>
            </a:r>
            <a:endParaRPr lang="en-US">
              <a:solidFill>
                <a:srgbClr val="FFC000"/>
              </a:solidFill>
              <a:cs typeface="Helvetic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FF7625-764F-384E-5C2E-16BF5010041C}"/>
              </a:ext>
            </a:extLst>
          </p:cNvPr>
          <p:cNvSpPr txBox="1"/>
          <p:nvPr/>
        </p:nvSpPr>
        <p:spPr>
          <a:xfrm>
            <a:off x="4163389" y="2612668"/>
            <a:ext cx="3874608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Tenna now supports the following OEMs telematics feeds to be integrated </a:t>
            </a:r>
            <a:endParaRPr lang="en-US" sz="2400">
              <a:solidFill>
                <a:schemeClr val="accent3"/>
              </a:solidFill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Contact your Tenna Customer Account Manager for more information. </a:t>
            </a:r>
          </a:p>
        </p:txBody>
      </p:sp>
      <p:pic>
        <p:nvPicPr>
          <p:cNvPr id="313" name="Picture 312" descr="A blue and white logo&#10;&#10;Description automatically generated">
            <a:extLst>
              <a:ext uri="{FF2B5EF4-FFF2-40B4-BE49-F238E27FC236}">
                <a16:creationId xmlns:a16="http://schemas.microsoft.com/office/drawing/2014/main" id="{FD3A812E-03DC-DE45-DF56-DDF5C0A661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2153" y="1272393"/>
            <a:ext cx="2976027" cy="566714"/>
          </a:xfrm>
          <a:prstGeom prst="rect">
            <a:avLst/>
          </a:prstGeom>
        </p:spPr>
      </p:pic>
      <p:pic>
        <p:nvPicPr>
          <p:cNvPr id="341" name="Picture 340" descr="A black and white logo&#10;&#10;Description automatically generated">
            <a:extLst>
              <a:ext uri="{FF2B5EF4-FFF2-40B4-BE49-F238E27FC236}">
                <a16:creationId xmlns:a16="http://schemas.microsoft.com/office/drawing/2014/main" id="{983F3EF9-2AC2-53DF-221D-968511E2127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3537" y="2041526"/>
            <a:ext cx="3527425" cy="573617"/>
          </a:xfrm>
          <a:prstGeom prst="rect">
            <a:avLst/>
          </a:prstGeom>
        </p:spPr>
      </p:pic>
      <p:pic>
        <p:nvPicPr>
          <p:cNvPr id="342" name="Picture 341" descr="A black and white logo&#10;&#10;Description automatically generated">
            <a:extLst>
              <a:ext uri="{FF2B5EF4-FFF2-40B4-BE49-F238E27FC236}">
                <a16:creationId xmlns:a16="http://schemas.microsoft.com/office/drawing/2014/main" id="{39AA4015-23F6-01D3-AE3C-686B93BD683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5203" y="3982509"/>
            <a:ext cx="3527426" cy="565150"/>
          </a:xfrm>
          <a:prstGeom prst="rect">
            <a:avLst/>
          </a:prstGeom>
        </p:spPr>
      </p:pic>
      <p:pic>
        <p:nvPicPr>
          <p:cNvPr id="343" name="Picture 342" descr="A black and white logo&#10;&#10;Description automatically generated">
            <a:extLst>
              <a:ext uri="{FF2B5EF4-FFF2-40B4-BE49-F238E27FC236}">
                <a16:creationId xmlns:a16="http://schemas.microsoft.com/office/drawing/2014/main" id="{B52CA261-A2CE-D23E-BC55-DC3EC827D1C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4167" y="5014866"/>
            <a:ext cx="3958168" cy="913436"/>
          </a:xfrm>
          <a:prstGeom prst="rect">
            <a:avLst/>
          </a:prstGeom>
        </p:spPr>
      </p:pic>
      <p:pic>
        <p:nvPicPr>
          <p:cNvPr id="344" name="Picture 343" descr="A yellow and black logo&#10;&#10;Description automatically generated">
            <a:extLst>
              <a:ext uri="{FF2B5EF4-FFF2-40B4-BE49-F238E27FC236}">
                <a16:creationId xmlns:a16="http://schemas.microsoft.com/office/drawing/2014/main" id="{0888ED7E-BE80-C12A-EBC7-2C4977A37A1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359" y="3371924"/>
            <a:ext cx="3034242" cy="1120777"/>
          </a:xfrm>
          <a:prstGeom prst="rect">
            <a:avLst/>
          </a:prstGeom>
        </p:spPr>
      </p:pic>
      <p:pic>
        <p:nvPicPr>
          <p:cNvPr id="345" name="Picture 344" descr="A red and white logo&#10;&#10;Description automatically generated">
            <a:extLst>
              <a:ext uri="{FF2B5EF4-FFF2-40B4-BE49-F238E27FC236}">
                <a16:creationId xmlns:a16="http://schemas.microsoft.com/office/drawing/2014/main" id="{F243C2AA-5E62-09FE-011F-608E18E9FBE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21" y="2040466"/>
            <a:ext cx="3512609" cy="46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9480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 fontScale="92500" lnSpcReduction="10000"/>
          </a:bodyPr>
          <a:lstStyle/>
          <a:p>
            <a:r>
              <a:rPr lang="en-US">
                <a:solidFill>
                  <a:srgbClr val="FFC000"/>
                </a:solidFill>
                <a:latin typeface="Helvetica"/>
                <a:cs typeface="Helvetica"/>
              </a:rPr>
              <a:t>New! </a:t>
            </a:r>
            <a:r>
              <a:rPr lang="en-US" b="0">
                <a:solidFill>
                  <a:srgbClr val="FFC000"/>
                </a:solidFill>
                <a:latin typeface="Helvetica"/>
                <a:cs typeface="Helvetica"/>
              </a:rPr>
              <a:t>Boom &amp; Bucket</a:t>
            </a:r>
            <a:r>
              <a:rPr lang="en-US">
                <a:solidFill>
                  <a:srgbClr val="FFC000"/>
                </a:solidFill>
                <a:latin typeface="Helvetica"/>
                <a:cs typeface="Helvetica"/>
              </a:rPr>
              <a:t> </a:t>
            </a:r>
            <a:r>
              <a:rPr lang="en-US" b="0">
                <a:solidFill>
                  <a:srgbClr val="FFC000"/>
                </a:solidFill>
                <a:latin typeface="Helvetica"/>
                <a:cs typeface="Helvetica"/>
              </a:rPr>
              <a:t>Integration</a:t>
            </a:r>
            <a:endParaRPr lang="en-US">
              <a:solidFill>
                <a:srgbClr val="FFC000"/>
              </a:solidFill>
              <a:cs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897688-D533-67B7-A8AB-0BA081DDA658}"/>
              </a:ext>
            </a:extLst>
          </p:cNvPr>
          <p:cNvSpPr txBox="1"/>
          <p:nvPr/>
        </p:nvSpPr>
        <p:spPr>
          <a:xfrm>
            <a:off x="682554" y="1790116"/>
            <a:ext cx="5076393" cy="40811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lnSpc>
                <a:spcPct val="90000"/>
              </a:lnSpc>
              <a:defRPr/>
            </a:pPr>
            <a:r>
              <a:rPr kumimoji="0" lang="en-US" sz="2400" u="none" strike="noStrike" kern="1200" cap="none" spc="30" normalizeH="0" baseline="0" noProof="0">
                <a:ln>
                  <a:noFill/>
                </a:ln>
                <a:solidFill>
                  <a:srgbClr val="FD4F00"/>
                </a:solidFill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  <a:t>Boom &amp; Bucket is a digital equipment dealer focused on heavy equipment and is changing the way that contractors buy and sell used heavy equipment.</a:t>
            </a:r>
          </a:p>
          <a:p>
            <a:pPr lvl="1" defTabSz="914400">
              <a:lnSpc>
                <a:spcPct val="90000"/>
              </a:lnSpc>
              <a:defRPr/>
            </a:pPr>
            <a:br>
              <a:rPr kumimoji="0" lang="en-US" sz="1400" b="1" u="none" strike="noStrike" kern="1200" cap="none" spc="30" normalizeH="0" baseline="0" noProof="0">
                <a:ln>
                  <a:noFill/>
                </a:ln>
                <a:solidFill>
                  <a:srgbClr val="00B2D3"/>
                </a:solidFill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</a:br>
            <a:r>
              <a:rPr kumimoji="0" lang="en-US" sz="1400" b="1" u="none" strike="noStrike" kern="1200" cap="none" spc="30" normalizeH="0" baseline="0" noProof="0">
                <a:ln>
                  <a:noFill/>
                </a:ln>
                <a:solidFill>
                  <a:srgbClr val="00B2D3"/>
                </a:solidFill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  <a:t>Tenna is partnering with Boom &amp; Bucket to enhance the Asset Details Financial Experience via API Integration.</a:t>
            </a:r>
            <a:br>
              <a:rPr kumimoji="0" lang="en-US" sz="1400" b="1" u="none" strike="noStrike" kern="1200" cap="none" spc="30" normalizeH="0" baseline="0" noProof="0">
                <a:ln>
                  <a:noFill/>
                </a:ln>
                <a:solidFill>
                  <a:srgbClr val="00B2D3"/>
                </a:solidFill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</a:br>
            <a:endParaRPr lang="en-US" sz="16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Unlocks the user’s access to get real-time estimated residual market values of machines.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Allows a user to share the asset’s information on the Boom &amp; Bucket website when they are ready to dispose of it.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60418B-6492-45A5-D207-20C1FF4690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5661" y="1179922"/>
            <a:ext cx="5901776" cy="2208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59E50E3-C517-2B70-8E47-49A526215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3054" y="3574862"/>
            <a:ext cx="5404383" cy="2865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AADA5E6-286D-12F7-9615-4123EC1BE022}"/>
              </a:ext>
            </a:extLst>
          </p:cNvPr>
          <p:cNvCxnSpPr/>
          <p:nvPr/>
        </p:nvCxnSpPr>
        <p:spPr>
          <a:xfrm flipH="1">
            <a:off x="9218645" y="3308939"/>
            <a:ext cx="1685731" cy="1043473"/>
          </a:xfrm>
          <a:prstGeom prst="straightConnector1">
            <a:avLst/>
          </a:prstGeom>
          <a:ln w="57150">
            <a:solidFill>
              <a:srgbClr val="FD4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73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 fontScale="92500" lnSpcReduction="10000"/>
          </a:bodyPr>
          <a:lstStyle/>
          <a:p>
            <a:r>
              <a:rPr lang="en-US">
                <a:solidFill>
                  <a:srgbClr val="FFC000"/>
                </a:solidFill>
                <a:latin typeface="Helvetica"/>
                <a:cs typeface="Helvetica"/>
              </a:rPr>
              <a:t>New! </a:t>
            </a:r>
            <a:r>
              <a:rPr lang="en-US" b="0">
                <a:solidFill>
                  <a:srgbClr val="FFC000"/>
                </a:solidFill>
                <a:latin typeface="Helvetica"/>
                <a:cs typeface="Helvetica"/>
              </a:rPr>
              <a:t>Action</a:t>
            </a:r>
            <a:r>
              <a:rPr lang="en-US">
                <a:solidFill>
                  <a:srgbClr val="FFC000"/>
                </a:solidFill>
                <a:latin typeface="Helvetica"/>
                <a:cs typeface="Helvetica"/>
              </a:rPr>
              <a:t> </a:t>
            </a:r>
            <a:r>
              <a:rPr lang="en-US" b="0">
                <a:solidFill>
                  <a:srgbClr val="FFC000"/>
                </a:solidFill>
                <a:latin typeface="Helvetica"/>
                <a:cs typeface="Helvetica"/>
              </a:rPr>
              <a:t>QR</a:t>
            </a:r>
            <a:endParaRPr lang="en-US" b="0">
              <a:solidFill>
                <a:srgbClr val="FFC000"/>
              </a:solidFill>
              <a:cs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C03063-206E-6CFE-FA81-24A5879EBF54}"/>
              </a:ext>
            </a:extLst>
          </p:cNvPr>
          <p:cNvSpPr txBox="1"/>
          <p:nvPr/>
        </p:nvSpPr>
        <p:spPr>
          <a:xfrm>
            <a:off x="8239680" y="4824760"/>
            <a:ext cx="326976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897688-D533-67B7-A8AB-0BA081DDA658}"/>
              </a:ext>
            </a:extLst>
          </p:cNvPr>
          <p:cNvSpPr txBox="1"/>
          <p:nvPr/>
        </p:nvSpPr>
        <p:spPr>
          <a:xfrm>
            <a:off x="682554" y="1517395"/>
            <a:ext cx="4306756" cy="46905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lnSpc>
                <a:spcPct val="90000"/>
              </a:lnSpc>
              <a:defRPr/>
            </a:pPr>
            <a:r>
              <a:rPr kumimoji="0" lang="en-US" sz="2400" u="none" strike="noStrike" kern="1200" cap="none" spc="30" normalizeH="0" baseline="0" noProof="0">
                <a:ln>
                  <a:noFill/>
                </a:ln>
                <a:solidFill>
                  <a:srgbClr val="FD4F00"/>
                </a:solidFill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  <a:t>Enable workflows in the field with Action QRs</a:t>
            </a:r>
          </a:p>
          <a:p>
            <a:pPr lvl="1" defTabSz="914400">
              <a:lnSpc>
                <a:spcPct val="90000"/>
              </a:lnSpc>
              <a:defRPr/>
            </a:pPr>
            <a:endParaRPr kumimoji="0" lang="en-US" sz="1200" u="none" strike="noStrike" kern="1200" cap="none" spc="30" normalizeH="0" baseline="0" noProof="0">
              <a:ln>
                <a:noFill/>
              </a:ln>
              <a:effectLst/>
              <a:uLnTx/>
              <a:uFillTx/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lvl="1" defTabSz="914400">
              <a:lnSpc>
                <a:spcPct val="90000"/>
              </a:lnSpc>
              <a:defRPr/>
            </a:pPr>
            <a:r>
              <a:rPr lang="en-US" sz="1600" b="1">
                <a:solidFill>
                  <a:srgbClr val="00B2D3"/>
                </a:solidFill>
                <a:latin typeface="Helvetica"/>
                <a:cs typeface="Helvetica"/>
              </a:rPr>
              <a:t>Smart, durable QR labels can be scanned to complete many construction tasks. </a:t>
            </a:r>
            <a:r>
              <a:rPr lang="en-US" sz="1600" b="1" i="0">
                <a:solidFill>
                  <a:srgbClr val="00B2D3"/>
                </a:solidFill>
                <a:effectLst/>
                <a:latin typeface="Helvetica"/>
                <a:cs typeface="Helvetica"/>
              </a:rPr>
              <a:t>Actions include:</a:t>
            </a:r>
            <a:endParaRPr lang="en-US" sz="1400" b="1" u="none" strike="noStrike" kern="1200" cap="none" spc="30" normalizeH="0" baseline="0" noProof="0">
              <a:ln>
                <a:noFill/>
              </a:ln>
              <a:solidFill>
                <a:srgbClr val="00B2D3"/>
              </a:solidFill>
              <a:effectLst/>
              <a:uLnTx/>
              <a:uFillTx/>
              <a:latin typeface="Helvetica"/>
              <a:ea typeface="Roboto Lt" panose="02000000000000000000" pitchFamily="2" charset="0"/>
              <a:cs typeface="Helvetica"/>
            </a:endParaRPr>
          </a:p>
          <a:p>
            <a:pPr lvl="1" defTabSz="914400">
              <a:lnSpc>
                <a:spcPct val="90000"/>
              </a:lnSpc>
              <a:defRPr/>
            </a:pPr>
            <a:endParaRPr lang="en-US" sz="16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lvl="1" defTabSz="914400">
              <a:lnSpc>
                <a:spcPct val="90000"/>
              </a:lnSpc>
              <a:defRPr/>
            </a:pPr>
            <a:r>
              <a:rPr lang="en-US" sz="1600" b="1" spc="30">
                <a:latin typeface="Helvetica"/>
                <a:ea typeface="Roboto Lt" panose="02000000000000000000" pitchFamily="2" charset="0"/>
                <a:cs typeface="Arial"/>
              </a:rPr>
              <a:t>Asset 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/>
                <a:ea typeface="Roboto Lt" panose="02000000000000000000" pitchFamily="2" charset="0"/>
                <a:cs typeface="Arial"/>
              </a:rPr>
              <a:t>Assign to Me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/>
                <a:ea typeface="Roboto Lt" panose="02000000000000000000" pitchFamily="2" charset="0"/>
                <a:cs typeface="Arial"/>
              </a:rPr>
              <a:t>Edit Asset Label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/>
                <a:ea typeface="Roboto Lt" panose="02000000000000000000" pitchFamily="2" charset="0"/>
                <a:cs typeface="Arial"/>
              </a:rPr>
              <a:t>Create Fuel Entry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/>
                <a:ea typeface="Roboto Lt" panose="02000000000000000000" pitchFamily="2" charset="0"/>
                <a:cs typeface="Arial"/>
              </a:rPr>
              <a:t>Create DVIR </a:t>
            </a:r>
            <a:endParaRPr lang="en-US" sz="16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/>
                <a:ea typeface="Roboto Lt" panose="02000000000000000000" pitchFamily="2" charset="0"/>
                <a:cs typeface="Arial"/>
              </a:rPr>
              <a:t>Create Inspection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/>
                <a:ea typeface="Roboto Lt" panose="02000000000000000000" pitchFamily="2" charset="0"/>
                <a:cs typeface="Arial"/>
              </a:rPr>
              <a:t>Create Maintenance Request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/>
                <a:ea typeface="Roboto Lt" panose="02000000000000000000" pitchFamily="2" charset="0"/>
                <a:cs typeface="Arial"/>
              </a:rPr>
              <a:t>Create Work Order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/>
                <a:ea typeface="Roboto Lt" panose="02000000000000000000" pitchFamily="2" charset="0"/>
                <a:cs typeface="Arial"/>
              </a:rPr>
              <a:t>And more! </a:t>
            </a:r>
          </a:p>
          <a:p>
            <a:pPr lvl="1" defTabSz="914400">
              <a:lnSpc>
                <a:spcPct val="90000"/>
              </a:lnSpc>
              <a:defRPr/>
            </a:pPr>
            <a:endParaRPr lang="en-US" sz="1600" spc="30">
              <a:latin typeface="Helvetica"/>
              <a:ea typeface="Roboto Lt" panose="02000000000000000000" pitchFamily="2" charset="0"/>
              <a:cs typeface="Arial"/>
            </a:endParaRPr>
          </a:p>
          <a:p>
            <a:pPr lvl="1" defTabSz="914400">
              <a:lnSpc>
                <a:spcPct val="90000"/>
              </a:lnSpc>
              <a:defRPr/>
            </a:pPr>
            <a:r>
              <a:rPr lang="en-US" sz="1600" b="1" spc="30">
                <a:latin typeface="Helvetica"/>
                <a:ea typeface="Roboto Lt" panose="02000000000000000000" pitchFamily="2" charset="0"/>
                <a:cs typeface="Arial"/>
              </a:rPr>
              <a:t>Inventory Part</a:t>
            </a:r>
            <a:endParaRPr lang="en-US" b="1">
              <a:ea typeface="Calibri"/>
              <a:cs typeface="Calibri"/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/>
                <a:ea typeface="Roboto Lt" panose="02000000000000000000" pitchFamily="2" charset="0"/>
                <a:cs typeface="Arial"/>
              </a:rPr>
              <a:t>Inventory Transaction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/>
                <a:ea typeface="Roboto Lt" panose="02000000000000000000" pitchFamily="2" charset="0"/>
                <a:cs typeface="Arial"/>
              </a:rPr>
              <a:t>Add to Work Order</a:t>
            </a:r>
          </a:p>
        </p:txBody>
      </p:sp>
      <p:pic>
        <p:nvPicPr>
          <p:cNvPr id="3" name="Picture 2" descr="A screenshot of a qr code&#10;&#10;Description automatically generated">
            <a:extLst>
              <a:ext uri="{FF2B5EF4-FFF2-40B4-BE49-F238E27FC236}">
                <a16:creationId xmlns:a16="http://schemas.microsoft.com/office/drawing/2014/main" id="{0CB136AE-4659-2541-FA62-9FDC3661A9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1048" y="948920"/>
            <a:ext cx="6231474" cy="4960159"/>
          </a:xfrm>
          <a:prstGeom prst="rect">
            <a:avLst/>
          </a:prstGeom>
        </p:spPr>
      </p:pic>
      <p:pic>
        <p:nvPicPr>
          <p:cNvPr id="7" name="Picture 6" descr="A screenshot of a qr code&#10;&#10;Description automatically generated">
            <a:extLst>
              <a:ext uri="{FF2B5EF4-FFF2-40B4-BE49-F238E27FC236}">
                <a16:creationId xmlns:a16="http://schemas.microsoft.com/office/drawing/2014/main" id="{6A255163-C4B5-DF29-48F2-3320FC789C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182" y="948920"/>
            <a:ext cx="2366283" cy="46851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D8D49D-1F64-8284-8657-79BF7D25CF2E}"/>
              </a:ext>
            </a:extLst>
          </p:cNvPr>
          <p:cNvSpPr txBox="1"/>
          <p:nvPr/>
        </p:nvSpPr>
        <p:spPr>
          <a:xfrm>
            <a:off x="5631048" y="6212382"/>
            <a:ext cx="60944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u="sng">
                <a:solidFill>
                  <a:srgbClr val="00B2D3"/>
                </a:solidFill>
                <a:latin typeface="Helvetica" panose="020B0604020202020204" pitchFamily="2" charset="0"/>
                <a:hlinkClick r:id="rId5"/>
              </a:rPr>
              <a:t>https://help.tenna.com/article/643-action-qrs-overview</a:t>
            </a:r>
            <a:r>
              <a:rPr lang="en-US" sz="1400" u="sng">
                <a:solidFill>
                  <a:srgbClr val="00B2D3"/>
                </a:solidFill>
                <a:latin typeface="Helvetica" panose="020B0604020202020204" pitchFamily="2" charset="0"/>
              </a:rPr>
              <a:t> </a:t>
            </a:r>
          </a:p>
        </p:txBody>
      </p:sp>
      <p:pic>
        <p:nvPicPr>
          <p:cNvPr id="13" name="Graphic 12" descr="Cursor with solid fill">
            <a:extLst>
              <a:ext uri="{FF2B5EF4-FFF2-40B4-BE49-F238E27FC236}">
                <a16:creationId xmlns:a16="http://schemas.microsoft.com/office/drawing/2014/main" id="{ADCF47D7-340B-7994-6F16-9A6D719356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11206" y="6321569"/>
            <a:ext cx="364419" cy="36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60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 fontScale="92500" lnSpcReduction="10000"/>
          </a:bodyPr>
          <a:lstStyle/>
          <a:p>
            <a:r>
              <a:rPr lang="en-US">
                <a:solidFill>
                  <a:srgbClr val="FFC000"/>
                </a:solidFill>
                <a:latin typeface="Helvetica"/>
                <a:cs typeface="Helvetica"/>
              </a:rPr>
              <a:t>New! </a:t>
            </a:r>
            <a:r>
              <a:rPr lang="en-US" b="0">
                <a:solidFill>
                  <a:srgbClr val="FFC000"/>
                </a:solidFill>
                <a:latin typeface="Helvetica"/>
                <a:cs typeface="Helvetica"/>
              </a:rPr>
              <a:t>Vista Integration Fuel Cost and Entries</a:t>
            </a:r>
            <a:endParaRPr lang="en-US" b="0">
              <a:solidFill>
                <a:srgbClr val="FFC000"/>
              </a:solidFill>
              <a:cs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C03063-206E-6CFE-FA81-24A5879EBF54}"/>
              </a:ext>
            </a:extLst>
          </p:cNvPr>
          <p:cNvSpPr txBox="1"/>
          <p:nvPr/>
        </p:nvSpPr>
        <p:spPr>
          <a:xfrm>
            <a:off x="8239680" y="4824760"/>
            <a:ext cx="326976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897688-D533-67B7-A8AB-0BA081DDA658}"/>
              </a:ext>
            </a:extLst>
          </p:cNvPr>
          <p:cNvSpPr txBox="1"/>
          <p:nvPr/>
        </p:nvSpPr>
        <p:spPr>
          <a:xfrm>
            <a:off x="682554" y="1812764"/>
            <a:ext cx="4611341" cy="35271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lnSpc>
                <a:spcPct val="90000"/>
              </a:lnSpc>
              <a:defRPr/>
            </a:pPr>
            <a:r>
              <a:rPr kumimoji="0" lang="en-US" sz="2400" u="none" strike="noStrike" kern="1200" cap="none" spc="30" normalizeH="0" baseline="0" noProof="0">
                <a:ln>
                  <a:noFill/>
                </a:ln>
                <a:solidFill>
                  <a:srgbClr val="FD4F00"/>
                </a:solidFill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  <a:t>Seamlessly share fuel cost and entry data with your active Fuel Entry Integration with Viewpoint® Vista™ </a:t>
            </a:r>
          </a:p>
          <a:p>
            <a:pPr defTabSz="914400">
              <a:lnSpc>
                <a:spcPct val="90000"/>
              </a:lnSpc>
              <a:defRPr/>
            </a:pPr>
            <a:endParaRPr kumimoji="0" lang="en-US" sz="1200" u="none" strike="noStrike" kern="1200" cap="none" spc="30" normalizeH="0" baseline="0" noProof="0">
              <a:ln>
                <a:noFill/>
              </a:ln>
              <a:effectLst/>
              <a:uLnTx/>
              <a:uFillTx/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defTabSz="914400">
              <a:lnSpc>
                <a:spcPct val="90000"/>
              </a:lnSpc>
              <a:defRPr/>
            </a:pPr>
            <a:endParaRPr kumimoji="0" lang="en-US" sz="1200" u="none" strike="noStrike" kern="1200" cap="none" spc="30" normalizeH="0" baseline="0" noProof="0">
              <a:ln>
                <a:noFill/>
              </a:ln>
              <a:effectLst/>
              <a:uLnTx/>
              <a:uFillTx/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lvl="1" defTabSz="914400">
              <a:lnSpc>
                <a:spcPct val="90000"/>
              </a:lnSpc>
              <a:defRPr/>
            </a:pPr>
            <a:r>
              <a:rPr lang="en-US" sz="1600" b="1" spc="30">
                <a:solidFill>
                  <a:srgbClr val="00B2D3"/>
                </a:solidFill>
                <a:effectLst/>
                <a:latin typeface="Helvetica" panose="020B0604020202020204" pitchFamily="2" charset="0"/>
                <a:ea typeface="Roboto Lt" panose="02000000000000000000" pitchFamily="2" charset="0"/>
                <a:cs typeface="Arial"/>
              </a:rPr>
              <a:t>Tenna will send the following to Vista:</a:t>
            </a:r>
            <a:endParaRPr lang="en-US" sz="1400" b="1" u="none" strike="noStrike" kern="1200" cap="none" spc="30" normalizeH="0" baseline="0" noProof="0">
              <a:ln>
                <a:noFill/>
              </a:ln>
              <a:solidFill>
                <a:srgbClr val="00B2D3"/>
              </a:solidFill>
              <a:effectLst/>
              <a:uLnTx/>
              <a:uFillTx/>
              <a:latin typeface="Helvetica" panose="020B0604020202020204" pitchFamily="2" charset="0"/>
              <a:ea typeface="Roboto Lt" panose="02000000000000000000" pitchFamily="2" charset="0"/>
              <a:cs typeface="Arial"/>
            </a:endParaRPr>
          </a:p>
          <a:p>
            <a:pPr lvl="1" defTabSz="914400">
              <a:lnSpc>
                <a:spcPct val="90000"/>
              </a:lnSpc>
              <a:defRPr/>
            </a:pPr>
            <a:endParaRPr lang="en-US" sz="16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Fuel Type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Fuel Grade ID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Fuel Grade Name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Unit Cost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Extended Cost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Gallons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A8A72282-407E-3452-CE6E-40CFC479F9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4003" y="1591383"/>
            <a:ext cx="6263641" cy="2234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B05A9C3-6C9A-0156-846A-DDB18475FC7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696" y="4068462"/>
            <a:ext cx="6263640" cy="1518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DDD4D34-E905-1B45-92C1-76D4A53BE6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9760" y="3527433"/>
            <a:ext cx="2571446" cy="2249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03D1DB-5C8A-7CAB-9BE0-A57AB1C3494E}"/>
              </a:ext>
            </a:extLst>
          </p:cNvPr>
          <p:cNvSpPr txBox="1"/>
          <p:nvPr/>
        </p:nvSpPr>
        <p:spPr>
          <a:xfrm>
            <a:off x="4835951" y="6212382"/>
            <a:ext cx="68895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u="sng">
                <a:solidFill>
                  <a:srgbClr val="00B2D3"/>
                </a:solidFill>
                <a:latin typeface="Helvetica" panose="020B0604020202020204" pitchFamily="2" charset="0"/>
                <a:hlinkClick r:id="rId7"/>
              </a:rPr>
              <a:t>https://help.tenna.com/article/650-fuel-entry-integration-viewpoint-vista-overview</a:t>
            </a:r>
            <a:r>
              <a:rPr lang="en-US" sz="1400" u="sng">
                <a:solidFill>
                  <a:srgbClr val="00B2D3"/>
                </a:solidFill>
                <a:latin typeface="Helvetica" panose="020B0604020202020204" pitchFamily="2" charset="0"/>
              </a:rPr>
              <a:t> </a:t>
            </a:r>
          </a:p>
        </p:txBody>
      </p:sp>
      <p:pic>
        <p:nvPicPr>
          <p:cNvPr id="11" name="Graphic 10" descr="Cursor with solid fill">
            <a:extLst>
              <a:ext uri="{FF2B5EF4-FFF2-40B4-BE49-F238E27FC236}">
                <a16:creationId xmlns:a16="http://schemas.microsoft.com/office/drawing/2014/main" id="{E4F3ED0D-2146-8505-0FD5-4EBC399006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11206" y="6321569"/>
            <a:ext cx="364419" cy="36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9950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New! </a:t>
            </a:r>
            <a:r>
              <a:rPr lang="en-US" b="0">
                <a:latin typeface="Helvetica"/>
                <a:cs typeface="Helvetica"/>
              </a:rPr>
              <a:t>Vista Work Order</a:t>
            </a:r>
            <a:r>
              <a:rPr lang="en-US">
                <a:latin typeface="Helvetica"/>
                <a:cs typeface="Helvetica"/>
              </a:rPr>
              <a:t> </a:t>
            </a:r>
            <a:r>
              <a:rPr lang="en-US" b="0">
                <a:latin typeface="Helvetica"/>
                <a:cs typeface="Helvetica"/>
              </a:rPr>
              <a:t>Integration</a:t>
            </a:r>
          </a:p>
          <a:p>
            <a:endParaRPr lang="en-US">
              <a:cs typeface="Helvetic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7C1F5C-6E52-CF9E-599F-79FF5771E2D9}"/>
              </a:ext>
            </a:extLst>
          </p:cNvPr>
          <p:cNvSpPr txBox="1"/>
          <p:nvPr/>
        </p:nvSpPr>
        <p:spPr>
          <a:xfrm>
            <a:off x="682554" y="2171461"/>
            <a:ext cx="3268630" cy="29238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Specify your Vista Cost Code as Repair Cost Code in Maintenance</a:t>
            </a:r>
            <a:br>
              <a:rPr lang="en-US" sz="2400">
                <a:latin typeface="Helvetica"/>
                <a:cs typeface="Arial"/>
              </a:rPr>
            </a:br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Allow users to specify an existing cost code as a repair cost code at the PM Service and Maintenance Request</a:t>
            </a:r>
            <a:endParaRPr lang="en-US" sz="1600">
              <a:latin typeface="Helvetica"/>
              <a:ea typeface="+mn-lt"/>
            </a:endParaRPr>
          </a:p>
          <a:p>
            <a:pPr marL="514350" indent="-285750">
              <a:buFont typeface="Arial"/>
              <a:buChar char="•"/>
            </a:pPr>
            <a:endParaRPr lang="en-US" sz="1600" b="1">
              <a:latin typeface="Helvetica"/>
              <a:ea typeface="+mn-lt"/>
              <a:cs typeface="Helvetica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3CFEC8F-3FB4-3587-4C57-FE316BB610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6620" y="2194862"/>
            <a:ext cx="7122825" cy="2763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6DFCCD-DFD9-14C9-5764-A6839A5E1048}"/>
              </a:ext>
            </a:extLst>
          </p:cNvPr>
          <p:cNvSpPr/>
          <p:nvPr/>
        </p:nvSpPr>
        <p:spPr>
          <a:xfrm>
            <a:off x="4520323" y="3144530"/>
            <a:ext cx="2329313" cy="568940"/>
          </a:xfrm>
          <a:prstGeom prst="rect">
            <a:avLst/>
          </a:prstGeom>
          <a:noFill/>
          <a:ln w="38100">
            <a:solidFill>
              <a:srgbClr val="FD4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62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 fontScale="92500" lnSpcReduction="10000"/>
          </a:bodyPr>
          <a:lstStyle/>
          <a:p>
            <a:r>
              <a:rPr lang="en-US">
                <a:solidFill>
                  <a:srgbClr val="FFC000"/>
                </a:solidFill>
                <a:latin typeface="Helvetica"/>
                <a:cs typeface="Helvetica"/>
              </a:rPr>
              <a:t>New! </a:t>
            </a:r>
            <a:r>
              <a:rPr lang="en-US" b="0" err="1">
                <a:solidFill>
                  <a:srgbClr val="FFC000"/>
                </a:solidFill>
                <a:latin typeface="Helvetica"/>
                <a:cs typeface="Helvetica"/>
              </a:rPr>
              <a:t>TennaCAM</a:t>
            </a:r>
            <a:r>
              <a:rPr lang="en-US" b="0">
                <a:solidFill>
                  <a:srgbClr val="FFC000"/>
                </a:solidFill>
                <a:latin typeface="Helvetica"/>
                <a:cs typeface="Helvetica"/>
              </a:rPr>
              <a:t> 2.0</a:t>
            </a:r>
            <a:r>
              <a:rPr lang="en-US">
                <a:solidFill>
                  <a:srgbClr val="FFC000"/>
                </a:solidFill>
                <a:latin typeface="Helvetica"/>
                <a:cs typeface="Helvetica"/>
              </a:rPr>
              <a:t> </a:t>
            </a:r>
            <a:r>
              <a:rPr lang="en-US" b="0">
                <a:solidFill>
                  <a:srgbClr val="FFC000"/>
                </a:solidFill>
                <a:latin typeface="Helvetica"/>
                <a:cs typeface="Helvetica"/>
              </a:rPr>
              <a:t>Heavy Equipment</a:t>
            </a:r>
            <a:endParaRPr lang="en-US">
              <a:solidFill>
                <a:srgbClr val="FFC000"/>
              </a:solidFill>
              <a:cs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C03063-206E-6CFE-FA81-24A5879EBF54}"/>
              </a:ext>
            </a:extLst>
          </p:cNvPr>
          <p:cNvSpPr txBox="1"/>
          <p:nvPr/>
        </p:nvSpPr>
        <p:spPr>
          <a:xfrm>
            <a:off x="8239680" y="4824760"/>
            <a:ext cx="326976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897688-D533-67B7-A8AB-0BA081DDA658}"/>
              </a:ext>
            </a:extLst>
          </p:cNvPr>
          <p:cNvSpPr txBox="1"/>
          <p:nvPr/>
        </p:nvSpPr>
        <p:spPr>
          <a:xfrm>
            <a:off x="682554" y="1987212"/>
            <a:ext cx="4418835" cy="36933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lnSpc>
                <a:spcPct val="90000"/>
              </a:lnSpc>
              <a:defRPr/>
            </a:pPr>
            <a:r>
              <a:rPr kumimoji="0" lang="en-US" sz="2400" u="none" strike="noStrike" kern="1200" cap="none" spc="30" normalizeH="0" baseline="0" noProof="0">
                <a:ln>
                  <a:noFill/>
                </a:ln>
                <a:solidFill>
                  <a:srgbClr val="FD4F00"/>
                </a:solidFill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  <a:t>TennaCAM 2.0 + </a:t>
            </a:r>
            <a:r>
              <a:rPr kumimoji="0" lang="en-US" sz="2400" u="none" strike="noStrike" kern="1200" cap="none" spc="30" normalizeH="0" baseline="0" noProof="0" err="1">
                <a:ln>
                  <a:noFill/>
                </a:ln>
                <a:solidFill>
                  <a:srgbClr val="FD4F00"/>
                </a:solidFill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  <a:t>TennaCANbus</a:t>
            </a:r>
            <a:r>
              <a:rPr kumimoji="0" lang="en-US" sz="2400" u="none" strike="noStrike" kern="1200" cap="none" spc="30" normalizeH="0" baseline="0" noProof="0">
                <a:ln>
                  <a:noFill/>
                </a:ln>
                <a:solidFill>
                  <a:srgbClr val="FD4F00"/>
                </a:solidFill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  <a:t> offers 360° view for operators</a:t>
            </a:r>
          </a:p>
          <a:p>
            <a:pPr lvl="1" defTabSz="914400">
              <a:lnSpc>
                <a:spcPct val="90000"/>
              </a:lnSpc>
              <a:defRPr/>
            </a:pPr>
            <a:endParaRPr kumimoji="0" lang="en-US" sz="1200" u="none" strike="noStrike" kern="1200" cap="none" spc="30" normalizeH="0" baseline="0" noProof="0">
              <a:ln>
                <a:noFill/>
              </a:ln>
              <a:effectLst/>
              <a:uLnTx/>
              <a:uFillTx/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lvl="1" defTabSz="914400">
              <a:lnSpc>
                <a:spcPct val="90000"/>
              </a:lnSpc>
              <a:defRPr/>
            </a:pPr>
            <a:r>
              <a:rPr lang="en-US" sz="1600" b="1" i="0">
                <a:solidFill>
                  <a:srgbClr val="00B2D3"/>
                </a:solidFill>
                <a:effectLst/>
                <a:latin typeface="Helvetica" panose="020B0604020202020204" pitchFamily="2" charset="0"/>
              </a:rPr>
              <a:t>Paired with a monitor and additional auxiliary cameras around the machine, this product provides footage and visibility around the operation and surrounding area of heavy equipment on active jobsites. </a:t>
            </a:r>
            <a:endParaRPr lang="en-US" sz="1400" b="1" u="none" strike="noStrike" kern="1200" cap="none" spc="30" normalizeH="0" baseline="0" noProof="0">
              <a:ln>
                <a:noFill/>
              </a:ln>
              <a:solidFill>
                <a:srgbClr val="00B2D3"/>
              </a:solidFill>
              <a:effectLst/>
              <a:uLnTx/>
              <a:uFillTx/>
              <a:latin typeface="Helvetica" panose="020B0604020202020204" pitchFamily="2" charset="0"/>
              <a:ea typeface="Roboto Lt" panose="02000000000000000000" pitchFamily="2" charset="0"/>
              <a:cs typeface="Arial"/>
            </a:endParaRPr>
          </a:p>
          <a:p>
            <a:pPr lvl="1" defTabSz="914400">
              <a:lnSpc>
                <a:spcPct val="90000"/>
              </a:lnSpc>
              <a:defRPr/>
            </a:pPr>
            <a:endParaRPr lang="en-US" sz="16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Increased jobsite safety 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Improved visibility for operator 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Video footage for liability purposes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Live stream into jobsites </a:t>
            </a:r>
          </a:p>
        </p:txBody>
      </p:sp>
      <p:pic>
        <p:nvPicPr>
          <p:cNvPr id="8" name="Picture 7" descr="A close up of a device&#10;&#10;Description automatically generated">
            <a:extLst>
              <a:ext uri="{FF2B5EF4-FFF2-40B4-BE49-F238E27FC236}">
                <a16:creationId xmlns:a16="http://schemas.microsoft.com/office/drawing/2014/main" id="{F500958A-D30B-0E53-FEEE-616739FA91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1487" y="276850"/>
            <a:ext cx="1778860" cy="1014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337944-6F32-6544-DF72-A5DB2EB51390}"/>
              </a:ext>
            </a:extLst>
          </p:cNvPr>
          <p:cNvGrpSpPr/>
          <p:nvPr/>
        </p:nvGrpSpPr>
        <p:grpSpPr>
          <a:xfrm>
            <a:off x="9795449" y="1468551"/>
            <a:ext cx="2078662" cy="1604972"/>
            <a:chOff x="4927600" y="1267264"/>
            <a:chExt cx="3700883" cy="2775662"/>
          </a:xfrm>
        </p:grpSpPr>
        <p:pic>
          <p:nvPicPr>
            <p:cNvPr id="3" name="Picture 2" descr="A close-up of a machine&#10;&#10;Description automatically generated">
              <a:extLst>
                <a:ext uri="{FF2B5EF4-FFF2-40B4-BE49-F238E27FC236}">
                  <a16:creationId xmlns:a16="http://schemas.microsoft.com/office/drawing/2014/main" id="{3A4E18EB-C224-1AF7-7A30-8EDE0E9C3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7600" y="1267264"/>
              <a:ext cx="3700883" cy="27756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8B36372-F358-F7DE-97F6-44CE949DCE3F}"/>
                </a:ext>
              </a:extLst>
            </p:cNvPr>
            <p:cNvSpPr/>
            <p:nvPr/>
          </p:nvSpPr>
          <p:spPr>
            <a:xfrm>
              <a:off x="5440812" y="1845924"/>
              <a:ext cx="464688" cy="346333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A screen shot of a video camera&#10;&#10;Description automatically generated">
            <a:extLst>
              <a:ext uri="{FF2B5EF4-FFF2-40B4-BE49-F238E27FC236}">
                <a16:creationId xmlns:a16="http://schemas.microsoft.com/office/drawing/2014/main" id="{3FD2DE94-AB45-FDE9-CDC3-A9814E7E3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9860" y="991824"/>
            <a:ext cx="2767930" cy="208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D5F7BA-7432-FF3A-EA3B-398619B4060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" b="-362"/>
          <a:stretch/>
        </p:blipFill>
        <p:spPr>
          <a:xfrm>
            <a:off x="5581903" y="3280033"/>
            <a:ext cx="6388505" cy="357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51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ound, outdoor, arthropod, old&#10;&#10;Description automatically generated">
            <a:extLst>
              <a:ext uri="{FF2B5EF4-FFF2-40B4-BE49-F238E27FC236}">
                <a16:creationId xmlns:a16="http://schemas.microsoft.com/office/drawing/2014/main" id="{55493AE6-BA70-513F-2B72-DB785A391C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0"/>
            <a:ext cx="388620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A7F57E-4DA3-E7CA-1593-0EDD45361023}"/>
              </a:ext>
            </a:extLst>
          </p:cNvPr>
          <p:cNvSpPr/>
          <p:nvPr/>
        </p:nvSpPr>
        <p:spPr>
          <a:xfrm>
            <a:off x="0" y="0"/>
            <a:ext cx="3886201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5">
                  <a:alpha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53B491-4140-D344-4265-BBA9DCEB330D}"/>
              </a:ext>
            </a:extLst>
          </p:cNvPr>
          <p:cNvSpPr txBox="1"/>
          <p:nvPr/>
        </p:nvSpPr>
        <p:spPr>
          <a:xfrm>
            <a:off x="522949" y="2551837"/>
            <a:ext cx="1739252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400">
              <a:lnSpc>
                <a:spcPct val="90000"/>
              </a:lnSpc>
              <a:defRPr/>
            </a:pPr>
            <a:r>
              <a:rPr kumimoji="0" lang="en-US" sz="4000" b="1" u="none" strike="noStrike" kern="1200" cap="none" spc="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  <a:t>Meet the </a:t>
            </a:r>
            <a:br>
              <a:rPr lang="en-US" sz="4000" b="1" u="none" strike="noStrike" kern="1200" cap="none" spc="30" normalizeH="0" baseline="0" noProof="0">
                <a:ln>
                  <a:noFill/>
                </a:ln>
                <a:effectLst/>
                <a:uLnTx/>
                <a:uFillTx/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</a:br>
            <a:r>
              <a:rPr kumimoji="0" lang="en-US" sz="4000" b="1" u="none" strike="noStrike" kern="1200" cap="none" spc="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  <a:t>Team</a:t>
            </a:r>
            <a:endParaRPr kumimoji="0" lang="en-US" sz="4000" b="1" u="none" strike="noStrike" kern="1200" cap="none" spc="3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A362AC-8015-932B-BCFD-9A1EA3422635}"/>
              </a:ext>
            </a:extLst>
          </p:cNvPr>
          <p:cNvSpPr txBox="1"/>
          <p:nvPr/>
        </p:nvSpPr>
        <p:spPr>
          <a:xfrm>
            <a:off x="8389292" y="4511829"/>
            <a:ext cx="198806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FD4F00"/>
                </a:solidFill>
                <a:latin typeface="Helvetica"/>
                <a:cs typeface="Helvetica"/>
              </a:rPr>
              <a:t>Will Hipp</a:t>
            </a:r>
          </a:p>
          <a:p>
            <a:pPr algn="ctr"/>
            <a:r>
              <a:rPr lang="en-US">
                <a:latin typeface="Helvetica"/>
                <a:cs typeface="Helvetica"/>
              </a:rPr>
              <a:t>Product Analyst </a:t>
            </a:r>
            <a:endParaRPr lang="en-US">
              <a:latin typeface="Helvetica" panose="020B0604020202020204" pitchFamily="2" charset="0"/>
              <a:cs typeface="Helvetica"/>
            </a:endParaRPr>
          </a:p>
        </p:txBody>
      </p:sp>
      <p:pic>
        <p:nvPicPr>
          <p:cNvPr id="15362" name="Picture 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C20DAB9E-12C5-1D11-63EB-9172E2D5B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0890" y="2018373"/>
            <a:ext cx="1639521" cy="170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51CEF9-ABA3-338B-9BD6-97FD9D87CE18}"/>
              </a:ext>
            </a:extLst>
          </p:cNvPr>
          <p:cNvSpPr txBox="1"/>
          <p:nvPr/>
        </p:nvSpPr>
        <p:spPr>
          <a:xfrm>
            <a:off x="5958114" y="4509989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FD4F00"/>
                </a:solidFill>
                <a:latin typeface="Helvetica"/>
                <a:cs typeface="Segoe UI"/>
              </a:rPr>
              <a:t>Sunil Puranik</a:t>
            </a:r>
          </a:p>
          <a:p>
            <a:pPr algn="ctr"/>
            <a:r>
              <a:rPr lang="en-US">
                <a:latin typeface="Helvetica"/>
                <a:cs typeface="Segoe UI"/>
              </a:rPr>
              <a:t>Director, Product</a:t>
            </a:r>
            <a:endParaRPr lang="en-US"/>
          </a:p>
        </p:txBody>
      </p:sp>
      <p:pic>
        <p:nvPicPr>
          <p:cNvPr id="7" name="Picture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94BCB07C-0514-C124-8D96-ACF4BE05E6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2280" y="2015579"/>
            <a:ext cx="1641474" cy="1709290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D56D8D42-CF9B-2F5D-2768-429D404ACE81}"/>
              </a:ext>
            </a:extLst>
          </p:cNvPr>
          <p:cNvSpPr txBox="1"/>
          <p:nvPr/>
        </p:nvSpPr>
        <p:spPr>
          <a:xfrm>
            <a:off x="10119027" y="4506584"/>
            <a:ext cx="1988062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FD4F00"/>
                </a:solidFill>
                <a:latin typeface="Helvetica"/>
                <a:ea typeface="Calibri"/>
                <a:cs typeface="Calibri"/>
              </a:rPr>
              <a:t>Ross Porter</a:t>
            </a:r>
          </a:p>
          <a:p>
            <a:pPr algn="ctr"/>
            <a:r>
              <a:rPr lang="en-US">
                <a:latin typeface="Helvetica"/>
                <a:ea typeface="Calibri"/>
                <a:cs typeface="Calibri"/>
              </a:rPr>
              <a:t>UI/UX Designer</a:t>
            </a:r>
          </a:p>
        </p:txBody>
      </p:sp>
      <p:pic>
        <p:nvPicPr>
          <p:cNvPr id="12" name="Picture 11" descr="Profile photo of Sunil Puranik">
            <a:extLst>
              <a:ext uri="{FF2B5EF4-FFF2-40B4-BE49-F238E27FC236}">
                <a16:creationId xmlns:a16="http://schemas.microsoft.com/office/drawing/2014/main" id="{83B97112-8803-1E3A-87CC-2919ADBF7DC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776" y="2019440"/>
            <a:ext cx="1785816" cy="1700127"/>
          </a:xfrm>
          <a:prstGeom prst="ellipse">
            <a:avLst/>
          </a:prstGeom>
          <a:ln w="6350" cap="rnd">
            <a:solidFill>
              <a:schemeClr val="bg1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70D22A8C-4A36-6DAB-F7D9-667BC6AB6B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679" y="2034040"/>
            <a:ext cx="1761672" cy="16868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145EC5-79F7-14F4-9CC3-23E76F6EC3B1}"/>
              </a:ext>
            </a:extLst>
          </p:cNvPr>
          <p:cNvSpPr txBox="1"/>
          <p:nvPr/>
        </p:nvSpPr>
        <p:spPr>
          <a:xfrm>
            <a:off x="4342807" y="4573449"/>
            <a:ext cx="181494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FD4F00"/>
                </a:solidFill>
                <a:latin typeface="Helvetica" panose="020B0604020202020204" pitchFamily="2" charset="0"/>
                <a:cs typeface="Helvetica"/>
              </a:rPr>
              <a:t>Jose Cueva</a:t>
            </a:r>
          </a:p>
          <a:p>
            <a:pPr algn="ctr"/>
            <a:r>
              <a:rPr lang="en-US" sz="1400">
                <a:latin typeface="Helvetica" panose="020B0604020202020204" pitchFamily="2" charset="0"/>
                <a:cs typeface="Helvetica"/>
              </a:rPr>
              <a:t>VP, Product</a:t>
            </a:r>
          </a:p>
        </p:txBody>
      </p:sp>
    </p:spTree>
    <p:extLst>
      <p:ext uri="{BB962C8B-B14F-4D97-AF65-F5344CB8AC3E}">
        <p14:creationId xmlns:p14="http://schemas.microsoft.com/office/powerpoint/2010/main" val="2901456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E46FB56-0A56-2E49-AB2E-5993AC6F49DE}"/>
              </a:ext>
            </a:extLst>
          </p:cNvPr>
          <p:cNvSpPr txBox="1"/>
          <p:nvPr/>
        </p:nvSpPr>
        <p:spPr>
          <a:xfrm>
            <a:off x="5119593" y="1674585"/>
            <a:ext cx="707240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400" b="1" spc="30" err="1">
                <a:solidFill>
                  <a:srgbClr val="00B2D3"/>
                </a:solidFill>
                <a:latin typeface="Helvetica"/>
                <a:ea typeface="Roboto"/>
                <a:cs typeface="Arial"/>
              </a:rPr>
              <a:t>TennaCAM</a:t>
            </a:r>
            <a:r>
              <a:rPr lang="en-US" sz="2400" b="1" spc="30">
                <a:solidFill>
                  <a:srgbClr val="00B2D3"/>
                </a:solidFill>
                <a:latin typeface="Helvetica"/>
                <a:ea typeface="Roboto"/>
                <a:cs typeface="Arial"/>
              </a:rPr>
              <a:t> 2.0 Heavy Equipment Quick Specs</a:t>
            </a:r>
          </a:p>
          <a:p>
            <a:pPr>
              <a:defRPr/>
            </a:pPr>
            <a:endParaRPr lang="en-US" sz="2000" b="1" spc="30">
              <a:solidFill>
                <a:srgbClr val="222222"/>
              </a:solidFill>
              <a:latin typeface="Helvetica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1C2C41C-CD2E-6CEB-F803-400A936D2B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918" y="2067937"/>
            <a:ext cx="3881919" cy="21754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BA26A4-DEDF-4943-A4D4-F70429E2BDC9}"/>
              </a:ext>
            </a:extLst>
          </p:cNvPr>
          <p:cNvSpPr txBox="1"/>
          <p:nvPr/>
        </p:nvSpPr>
        <p:spPr>
          <a:xfrm>
            <a:off x="5119593" y="2282281"/>
            <a:ext cx="6491382" cy="3231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228600">
              <a:buClr>
                <a:srgbClr val="22222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000">
                <a:latin typeface="Helvetica"/>
                <a:cs typeface="Helvetica"/>
              </a:rPr>
              <a:t>Camera is manufactured by Rosco— the Rosco DV6</a:t>
            </a:r>
          </a:p>
          <a:p>
            <a:pPr marL="228600" indent="-228600">
              <a:buClr>
                <a:srgbClr val="222222"/>
              </a:buClr>
              <a:buSzPct val="125000"/>
              <a:buFont typeface="Arial" panose="020B0604020202020204" pitchFamily="34" charset="0"/>
              <a:buChar char="•"/>
            </a:pPr>
            <a:endParaRPr lang="en-US" sz="1000">
              <a:latin typeface="Helvetica"/>
              <a:cs typeface="Helvetica"/>
            </a:endParaRPr>
          </a:p>
          <a:p>
            <a:pPr marL="228600" indent="-228600">
              <a:buClr>
                <a:srgbClr val="22222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000">
                <a:latin typeface="Helvetica"/>
                <a:cs typeface="Helvetica"/>
              </a:rPr>
              <a:t>Up to 360-degree visibility with use of auxiliary cameras and in-cabin monitor</a:t>
            </a:r>
          </a:p>
          <a:p>
            <a:pPr marL="228600" indent="-228600">
              <a:buClr>
                <a:srgbClr val="222222"/>
              </a:buClr>
              <a:buSzPct val="125000"/>
              <a:buFont typeface="Arial" panose="020B0604020202020204" pitchFamily="34" charset="0"/>
              <a:buChar char="•"/>
            </a:pPr>
            <a:endParaRPr lang="en-US" sz="1000">
              <a:latin typeface="Helvetica"/>
              <a:cs typeface="Helvetica"/>
            </a:endParaRPr>
          </a:p>
          <a:p>
            <a:pPr marL="228600" indent="-228600">
              <a:buClr>
                <a:srgbClr val="22222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000">
                <a:latin typeface="Helvetica"/>
                <a:cs typeface="Helvetica"/>
              </a:rPr>
              <a:t>Includes </a:t>
            </a:r>
            <a:r>
              <a:rPr lang="en-US" sz="2000" err="1">
                <a:latin typeface="Helvetica"/>
                <a:cs typeface="Helvetica"/>
              </a:rPr>
              <a:t>TennaCANbus</a:t>
            </a:r>
            <a:endParaRPr lang="en-US" sz="2000">
              <a:latin typeface="Helvetica"/>
              <a:cs typeface="Helvetica"/>
            </a:endParaRPr>
          </a:p>
          <a:p>
            <a:pPr marL="228600" indent="-228600">
              <a:buClr>
                <a:srgbClr val="222222"/>
              </a:buClr>
              <a:buSzPct val="125000"/>
              <a:buFont typeface="Arial" panose="020B0604020202020204" pitchFamily="34" charset="0"/>
              <a:buChar char="•"/>
            </a:pPr>
            <a:endParaRPr lang="en-US" sz="1000">
              <a:latin typeface="Helvetica"/>
              <a:cs typeface="Helvetica"/>
            </a:endParaRPr>
          </a:p>
          <a:p>
            <a:pPr marL="228600" indent="-228600">
              <a:buClr>
                <a:srgbClr val="22222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000">
                <a:latin typeface="Helvetica"/>
                <a:cs typeface="Helvetica"/>
              </a:rPr>
              <a:t>Optional recommended accessories</a:t>
            </a:r>
          </a:p>
          <a:p>
            <a:pPr marL="742950" lvl="1" indent="-285750">
              <a:buClr>
                <a:srgbClr val="222222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>
                <a:latin typeface="Helvetica"/>
                <a:cs typeface="Helvetica"/>
              </a:rPr>
              <a:t>Auxiliary cameras for rear and side views</a:t>
            </a:r>
          </a:p>
          <a:p>
            <a:pPr marL="742950" lvl="1" indent="-285750">
              <a:buClr>
                <a:srgbClr val="222222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>
                <a:latin typeface="Helvetica"/>
                <a:cs typeface="Helvetica"/>
              </a:rPr>
              <a:t>In-cabin monitor</a:t>
            </a:r>
          </a:p>
          <a:p>
            <a:pPr marL="742950" lvl="1" indent="-285750">
              <a:buClr>
                <a:srgbClr val="222222"/>
              </a:buClr>
              <a:buSzPct val="125000"/>
              <a:buFont typeface="Wingdings" panose="05000000000000000000" pitchFamily="2" charset="2"/>
              <a:buChar char="ü"/>
            </a:pPr>
            <a:endParaRPr lang="en-US">
              <a:latin typeface="Helvetica"/>
              <a:cs typeface="Helvetica"/>
            </a:endParaRPr>
          </a:p>
          <a:p>
            <a:pPr marL="228600" indent="-228600">
              <a:buClr>
                <a:srgbClr val="222222"/>
              </a:buClr>
              <a:buSzPct val="125000"/>
              <a:buFont typeface="Arial" panose="020B0604020202020204" pitchFamily="34" charset="0"/>
              <a:buChar char="•"/>
            </a:pPr>
            <a:endParaRPr lang="en-US" sz="2000">
              <a:latin typeface="Helvetica"/>
              <a:cs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6E2067-38A4-B965-2EF5-E0E8A21A0E4A}"/>
              </a:ext>
            </a:extLst>
          </p:cNvPr>
          <p:cNvSpPr txBox="1"/>
          <p:nvPr/>
        </p:nvSpPr>
        <p:spPr>
          <a:xfrm>
            <a:off x="1503039" y="4577284"/>
            <a:ext cx="217276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>
                <a:solidFill>
                  <a:srgbClr val="222222"/>
                </a:solidFill>
                <a:latin typeface="Helvetica"/>
                <a:cs typeface="Helvetica"/>
              </a:rPr>
              <a:t>Includes</a:t>
            </a:r>
            <a:r>
              <a:rPr lang="en-US" b="1">
                <a:solidFill>
                  <a:srgbClr val="222222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en-US" sz="1400" b="1" err="1">
                <a:solidFill>
                  <a:srgbClr val="222222"/>
                </a:solidFill>
                <a:latin typeface="Helvetica"/>
                <a:cs typeface="Helvetica"/>
              </a:rPr>
              <a:t>TennaCANbus</a:t>
            </a:r>
            <a:endParaRPr lang="en-US" b="1">
              <a:solidFill>
                <a:srgbClr val="222222"/>
              </a:solidFill>
              <a:cs typeface="Calibri"/>
            </a:endParaRPr>
          </a:p>
        </p:txBody>
      </p:sp>
      <p:pic>
        <p:nvPicPr>
          <p:cNvPr id="6" name="Graphic 5" descr="Back with solid fill">
            <a:extLst>
              <a:ext uri="{FF2B5EF4-FFF2-40B4-BE49-F238E27FC236}">
                <a16:creationId xmlns:a16="http://schemas.microsoft.com/office/drawing/2014/main" id="{DBA2998B-672A-67AE-74F5-ECC7589A2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 flipV="1">
            <a:off x="3385253" y="4299686"/>
            <a:ext cx="914400" cy="914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570032-4358-7086-93B5-18455F109ACD}"/>
              </a:ext>
            </a:extLst>
          </p:cNvPr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rgbClr val="00B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ark, lit, night&#10;&#10;Description automatically generated">
            <a:extLst>
              <a:ext uri="{FF2B5EF4-FFF2-40B4-BE49-F238E27FC236}">
                <a16:creationId xmlns:a16="http://schemas.microsoft.com/office/drawing/2014/main" id="{4B3D9E03-E329-C0A0-AB2E-43C95679330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2966" y="-1"/>
            <a:ext cx="6219034" cy="14037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E82807-E549-B54A-86F5-D7FABEFC7F5C}"/>
              </a:ext>
            </a:extLst>
          </p:cNvPr>
          <p:cNvSpPr txBox="1"/>
          <p:nvPr/>
        </p:nvSpPr>
        <p:spPr>
          <a:xfrm>
            <a:off x="138876" y="253174"/>
            <a:ext cx="11845859" cy="5909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kumimoji="0" lang="en-US" sz="3600" b="1" i="0" u="none" strike="noStrike" kern="1200" cap="none" spc="3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cs typeface="Helvetica"/>
              </a:rPr>
              <a:t>TennaCAM</a:t>
            </a:r>
            <a:r>
              <a:rPr kumimoji="0" lang="en-US" sz="3600" b="1" i="0" u="none" strike="noStrike" kern="1200" cap="none" spc="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cs typeface="Helvetica"/>
              </a:rPr>
              <a:t> 2.0 Heavy Equipment</a:t>
            </a:r>
            <a:endParaRPr lang="en-US" sz="3600" spc="3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6DC4D6-9567-05A1-0D97-22D4A4659E89}"/>
              </a:ext>
            </a:extLst>
          </p:cNvPr>
          <p:cNvSpPr txBox="1"/>
          <p:nvPr/>
        </p:nvSpPr>
        <p:spPr>
          <a:xfrm>
            <a:off x="5119592" y="5170089"/>
            <a:ext cx="649138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000"/>
              </a:spcAft>
              <a:buClr>
                <a:srgbClr val="00B2D3"/>
              </a:buClr>
              <a:buSzPct val="125000"/>
              <a:defRPr/>
            </a:pPr>
            <a:r>
              <a:rPr lang="en-US" sz="2000" b="1" i="0">
                <a:solidFill>
                  <a:srgbClr val="00B2D3"/>
                </a:solidFill>
                <a:effectLst/>
                <a:latin typeface="Helvetica" panose="020B0604020202020204" pitchFamily="2" charset="0"/>
              </a:rPr>
              <a:t>Best for Heavy Equipment with Enclosed Cabins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58C7E8-5FEE-04A6-D7FF-E7AA0D035796}"/>
              </a:ext>
            </a:extLst>
          </p:cNvPr>
          <p:cNvSpPr txBox="1"/>
          <p:nvPr/>
        </p:nvSpPr>
        <p:spPr>
          <a:xfrm>
            <a:off x="5507640" y="5570199"/>
            <a:ext cx="2774697" cy="774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800" b="0" i="0">
                <a:effectLst/>
                <a:latin typeface="Helvetica" panose="020B0604020202020204" pitchFamily="2" charset="0"/>
              </a:rPr>
              <a:t>Excavators</a:t>
            </a:r>
          </a:p>
          <a:p>
            <a:pPr marL="342900" indent="-342900">
              <a:spcAft>
                <a:spcPts val="1000"/>
              </a:spcAft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800">
                <a:latin typeface="Helvetica" panose="020B0604020202020204" pitchFamily="2" charset="0"/>
              </a:rPr>
              <a:t>Dozers</a:t>
            </a:r>
            <a:endParaRPr lang="en-US" sz="1800" b="0" i="0">
              <a:effectLst/>
              <a:latin typeface="Helvetica" panose="020B06040202020202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C82994-138C-052C-67C1-C8100556FDCD}"/>
              </a:ext>
            </a:extLst>
          </p:cNvPr>
          <p:cNvSpPr txBox="1"/>
          <p:nvPr/>
        </p:nvSpPr>
        <p:spPr>
          <a:xfrm>
            <a:off x="7695134" y="5570199"/>
            <a:ext cx="2774697" cy="774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800" b="0" i="0">
                <a:effectLst/>
                <a:latin typeface="Helvetica" panose="020B0604020202020204" pitchFamily="2" charset="0"/>
              </a:rPr>
              <a:t>Loaders</a:t>
            </a:r>
          </a:p>
          <a:p>
            <a:pPr marL="342900" indent="-342900">
              <a:spcAft>
                <a:spcPts val="1000"/>
              </a:spcAft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b="0" i="0">
                <a:effectLst/>
                <a:latin typeface="Helvetica" panose="020B0604020202020204" pitchFamily="2" charset="0"/>
              </a:rPr>
              <a:t>Graders</a:t>
            </a:r>
            <a:endParaRPr lang="en-US" sz="1800" b="0" i="0">
              <a:effectLst/>
              <a:latin typeface="Helvetica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02664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E46FB56-0A56-2E49-AB2E-5993AC6F49DE}"/>
              </a:ext>
            </a:extLst>
          </p:cNvPr>
          <p:cNvSpPr txBox="1"/>
          <p:nvPr/>
        </p:nvSpPr>
        <p:spPr>
          <a:xfrm>
            <a:off x="5119593" y="1497390"/>
            <a:ext cx="6325489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400" b="1" spc="30">
                <a:solidFill>
                  <a:srgbClr val="00B2D3"/>
                </a:solidFill>
                <a:latin typeface="Helvetica"/>
                <a:ea typeface="Roboto"/>
                <a:cs typeface="Arial"/>
              </a:rPr>
              <a:t>Accessories Quick Specs</a:t>
            </a:r>
          </a:p>
          <a:p>
            <a:pPr>
              <a:defRPr/>
            </a:pPr>
            <a:endParaRPr lang="en-US" sz="2000" b="1" spc="30">
              <a:solidFill>
                <a:srgbClr val="222222"/>
              </a:solidFill>
              <a:latin typeface="Helvetica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BA26A4-DEDF-4943-A4D4-F70429E2BDC9}"/>
              </a:ext>
            </a:extLst>
          </p:cNvPr>
          <p:cNvSpPr txBox="1"/>
          <p:nvPr/>
        </p:nvSpPr>
        <p:spPr>
          <a:xfrm>
            <a:off x="5119593" y="2105086"/>
            <a:ext cx="6491382" cy="20159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228600">
              <a:spcAft>
                <a:spcPts val="1000"/>
              </a:spcAft>
              <a:buClr>
                <a:srgbClr val="22222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000">
                <a:latin typeface="Helvetica" panose="020B0604020202020204" pitchFamily="2" charset="0"/>
                <a:cs typeface="Helvetica"/>
              </a:rPr>
              <a:t>Auxiliary Camera</a:t>
            </a:r>
            <a:endParaRPr lang="en-US" sz="2000">
              <a:latin typeface="Helvetica" panose="020B0604020202020204" pitchFamily="2" charset="0"/>
            </a:endParaRPr>
          </a:p>
          <a:p>
            <a:pPr marL="228600" indent="-228600">
              <a:spcAft>
                <a:spcPts val="1000"/>
              </a:spcAft>
              <a:buClr>
                <a:srgbClr val="22222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000">
                <a:latin typeface="Helvetica" panose="020B0604020202020204" pitchFamily="2" charset="0"/>
                <a:cs typeface="Helvetica"/>
              </a:rPr>
              <a:t>In-Cab Monitor</a:t>
            </a:r>
          </a:p>
          <a:p>
            <a:pPr marL="228600" indent="-228600">
              <a:spcAft>
                <a:spcPts val="1000"/>
              </a:spcAft>
              <a:buClr>
                <a:srgbClr val="22222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000">
                <a:latin typeface="Helvetica" panose="020B0604020202020204" pitchFamily="2" charset="0"/>
                <a:cs typeface="Helvetica"/>
              </a:rPr>
              <a:t>Live stream viewing, including in parking mode</a:t>
            </a:r>
          </a:p>
          <a:p>
            <a:pPr marL="228600" indent="-228600">
              <a:spcAft>
                <a:spcPts val="1000"/>
              </a:spcAft>
              <a:buClr>
                <a:srgbClr val="22222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000">
                <a:latin typeface="Helvetica" panose="020B0604020202020204" pitchFamily="2" charset="0"/>
                <a:cs typeface="Helvetica"/>
              </a:rPr>
              <a:t>Access video along with road-facing and in-cabin channels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570032-4358-7086-93B5-18455F109ACD}"/>
              </a:ext>
            </a:extLst>
          </p:cNvPr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rgbClr val="00B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ark, lit, night&#10;&#10;Description automatically generated">
            <a:extLst>
              <a:ext uri="{FF2B5EF4-FFF2-40B4-BE49-F238E27FC236}">
                <a16:creationId xmlns:a16="http://schemas.microsoft.com/office/drawing/2014/main" id="{4B3D9E03-E329-C0A0-AB2E-43C95679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2966" y="-1"/>
            <a:ext cx="6219034" cy="14037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E82807-E549-B54A-86F5-D7FABEFC7F5C}"/>
              </a:ext>
            </a:extLst>
          </p:cNvPr>
          <p:cNvSpPr txBox="1"/>
          <p:nvPr/>
        </p:nvSpPr>
        <p:spPr>
          <a:xfrm>
            <a:off x="138876" y="253174"/>
            <a:ext cx="11845859" cy="5909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kumimoji="0" lang="en-US" sz="3600" b="1" i="0" u="none" strike="noStrike" kern="1200" cap="none" spc="3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cs typeface="Helvetica"/>
              </a:rPr>
              <a:t>TennaCAM</a:t>
            </a:r>
            <a:r>
              <a:rPr kumimoji="0" lang="en-US" sz="3600" b="1" i="0" u="none" strike="noStrike" kern="1200" cap="none" spc="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cs typeface="Helvetica"/>
              </a:rPr>
              <a:t> 2.0 Heavy Equipment</a:t>
            </a:r>
            <a:r>
              <a:rPr lang="en-US" sz="3600" b="1" spc="30">
                <a:solidFill>
                  <a:schemeClr val="bg1"/>
                </a:solidFill>
                <a:latin typeface="Helvetica"/>
                <a:cs typeface="Helvetica"/>
              </a:rPr>
              <a:t>: </a:t>
            </a:r>
            <a:r>
              <a:rPr lang="en-US" sz="3600" spc="30">
                <a:solidFill>
                  <a:schemeClr val="bg1"/>
                </a:solidFill>
                <a:latin typeface="Helvetica"/>
                <a:cs typeface="Helvetica"/>
              </a:rPr>
              <a:t>Accessories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980942-89F9-730E-FD21-1EFE4769374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970" y="945261"/>
            <a:ext cx="4239025" cy="33912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704DAC-25D2-CFD1-0212-C8BF3A06B37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7589" y="2266831"/>
            <a:ext cx="4064882" cy="325189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0117E0-F2EB-7E4E-3994-6123B6193A51}"/>
              </a:ext>
            </a:extLst>
          </p:cNvPr>
          <p:cNvSpPr txBox="1"/>
          <p:nvPr/>
        </p:nvSpPr>
        <p:spPr>
          <a:xfrm>
            <a:off x="576850" y="4908479"/>
            <a:ext cx="425713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Attention: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Does not provide backup guidance for reversing or parking assistance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BFE830-AD96-42AB-1849-35CB7EB30346}"/>
              </a:ext>
            </a:extLst>
          </p:cNvPr>
          <p:cNvSpPr txBox="1"/>
          <p:nvPr/>
        </p:nvSpPr>
        <p:spPr>
          <a:xfrm>
            <a:off x="5119592" y="4908479"/>
            <a:ext cx="649138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000"/>
              </a:spcAft>
              <a:buClr>
                <a:srgbClr val="00B2D3"/>
              </a:buClr>
              <a:buSzPct val="125000"/>
              <a:defRPr/>
            </a:pPr>
            <a:r>
              <a:rPr lang="en-US" sz="2000" b="1" i="0">
                <a:solidFill>
                  <a:srgbClr val="00B2D3"/>
                </a:solidFill>
                <a:effectLst/>
                <a:latin typeface="Helvetica" panose="020B0604020202020204" pitchFamily="2" charset="0"/>
              </a:rPr>
              <a:t>Best for Heavy Equipment with Enclosed Cabins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D15C84-A34B-D2AF-BC0F-9C2341558DB4}"/>
              </a:ext>
            </a:extLst>
          </p:cNvPr>
          <p:cNvSpPr txBox="1"/>
          <p:nvPr/>
        </p:nvSpPr>
        <p:spPr>
          <a:xfrm>
            <a:off x="5507640" y="5308589"/>
            <a:ext cx="2774697" cy="774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800" b="0" i="0">
                <a:effectLst/>
                <a:latin typeface="Helvetica" panose="020B0604020202020204" pitchFamily="2" charset="0"/>
              </a:rPr>
              <a:t>Excavators</a:t>
            </a:r>
          </a:p>
          <a:p>
            <a:pPr marL="342900" indent="-342900">
              <a:spcAft>
                <a:spcPts val="1000"/>
              </a:spcAft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800">
                <a:latin typeface="Helvetica" panose="020B0604020202020204" pitchFamily="2" charset="0"/>
              </a:rPr>
              <a:t>Dozers</a:t>
            </a:r>
            <a:endParaRPr lang="en-US" sz="1800" b="0" i="0">
              <a:effectLst/>
              <a:latin typeface="Helvetica" panose="020B06040202020202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A2013F-54DD-CC86-412D-9F6D43442E32}"/>
              </a:ext>
            </a:extLst>
          </p:cNvPr>
          <p:cNvSpPr txBox="1"/>
          <p:nvPr/>
        </p:nvSpPr>
        <p:spPr>
          <a:xfrm>
            <a:off x="7695134" y="5308589"/>
            <a:ext cx="2774697" cy="774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800" b="0" i="0">
                <a:effectLst/>
                <a:latin typeface="Helvetica" panose="020B0604020202020204" pitchFamily="2" charset="0"/>
              </a:rPr>
              <a:t>Loaders</a:t>
            </a:r>
          </a:p>
          <a:p>
            <a:pPr marL="342900" indent="-342900">
              <a:spcAft>
                <a:spcPts val="1000"/>
              </a:spcAft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b="0" i="0">
                <a:effectLst/>
                <a:latin typeface="Helvetica" panose="020B0604020202020204" pitchFamily="2" charset="0"/>
              </a:rPr>
              <a:t>Graders</a:t>
            </a:r>
            <a:endParaRPr lang="en-US" sz="1800" b="0" i="0">
              <a:effectLst/>
              <a:latin typeface="Helvetica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95019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66C17A-D9B4-DC7C-5CFD-01252B516FF9}"/>
              </a:ext>
            </a:extLst>
          </p:cNvPr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rgbClr val="00B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ark, lit, night&#10;&#10;Description automatically generated">
            <a:extLst>
              <a:ext uri="{FF2B5EF4-FFF2-40B4-BE49-F238E27FC236}">
                <a16:creationId xmlns:a16="http://schemas.microsoft.com/office/drawing/2014/main" id="{FC997A5F-4143-E05E-98DA-A4B90CAC4B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2966" y="-1"/>
            <a:ext cx="6219034" cy="14037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A746C3-88CE-F84B-0F81-19808F79F79A}"/>
              </a:ext>
            </a:extLst>
          </p:cNvPr>
          <p:cNvSpPr txBox="1"/>
          <p:nvPr/>
        </p:nvSpPr>
        <p:spPr>
          <a:xfrm>
            <a:off x="6718853" y="1656971"/>
            <a:ext cx="5168348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2D3"/>
                </a:solidFill>
                <a:latin typeface="Helvetica" panose="020B0604020202020204" pitchFamily="2" charset="0"/>
              </a:rPr>
              <a:t>NO</a:t>
            </a:r>
            <a:endParaRPr lang="en-US" sz="2400">
              <a:solidFill>
                <a:srgbClr val="00B2D3"/>
              </a:solidFill>
              <a:latin typeface="Helvetica" panose="020B0604020202020204" pitchFamily="2" charset="0"/>
            </a:endParaRPr>
          </a:p>
          <a:p>
            <a:pPr marL="285750" indent="-285750">
              <a:spcAft>
                <a:spcPts val="10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>
                <a:latin typeface="Helvetica" panose="020B0604020202020204" pitchFamily="2" charset="0"/>
              </a:rPr>
              <a:t>Open cab or NO cab</a:t>
            </a:r>
          </a:p>
          <a:p>
            <a:pPr marL="285750" indent="-285750">
              <a:spcAft>
                <a:spcPts val="10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>
                <a:latin typeface="Helvetica" panose="020B0604020202020204" pitchFamily="2" charset="0"/>
              </a:rPr>
              <a:t>Can’t install on retractable windshields</a:t>
            </a:r>
            <a:br>
              <a:rPr lang="en-US">
                <a:latin typeface="Helvetica" panose="020B0604020202020204" pitchFamily="2" charset="0"/>
              </a:rPr>
            </a:br>
            <a:r>
              <a:rPr lang="en-US">
                <a:latin typeface="Helvetica" panose="020B0604020202020204" pitchFamily="2" charset="0"/>
              </a:rPr>
              <a:t>(or hinged windows – common on skid steers)</a:t>
            </a:r>
          </a:p>
          <a:p>
            <a:pPr marL="285750" indent="-285750">
              <a:spcAft>
                <a:spcPts val="10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>
                <a:latin typeface="Helvetica" panose="020B0604020202020204" pitchFamily="2" charset="0"/>
              </a:rPr>
              <a:t>Can’t install on removable panels</a:t>
            </a:r>
          </a:p>
          <a:p>
            <a:pPr marL="285750" indent="-285750">
              <a:spcAft>
                <a:spcPts val="10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>
                <a:latin typeface="Helvetica" panose="020B0604020202020204" pitchFamily="2" charset="0"/>
              </a:rPr>
              <a:t>On-road fleet vehicles </a:t>
            </a:r>
            <a:br>
              <a:rPr lang="en-US">
                <a:latin typeface="Helvetica" panose="020B0604020202020204" pitchFamily="2" charset="0"/>
              </a:rPr>
            </a:br>
            <a:r>
              <a:rPr lang="en-US">
                <a:latin typeface="Helvetica" panose="020B0604020202020204" pitchFamily="2" charset="0"/>
              </a:rPr>
              <a:t>(use </a:t>
            </a:r>
            <a:r>
              <a:rPr lang="en-US" err="1">
                <a:latin typeface="Helvetica" panose="020B0604020202020204" pitchFamily="2" charset="0"/>
              </a:rPr>
              <a:t>TennaCAM</a:t>
            </a:r>
            <a:r>
              <a:rPr lang="en-US">
                <a:latin typeface="Helvetica" panose="020B0604020202020204" pitchFamily="2" charset="0"/>
              </a:rPr>
              <a:t> 2.0 Fleet)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5D0A72-8FCF-DA98-805F-99EE70448AF3}"/>
              </a:ext>
            </a:extLst>
          </p:cNvPr>
          <p:cNvSpPr txBox="1"/>
          <p:nvPr/>
        </p:nvSpPr>
        <p:spPr>
          <a:xfrm>
            <a:off x="304799" y="1656971"/>
            <a:ext cx="28752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D4F00"/>
                </a:solidFill>
                <a:latin typeface="Helvetica" panose="020B0604020202020204" pitchFamily="2" charset="0"/>
              </a:rPr>
              <a:t>YES</a:t>
            </a:r>
            <a:endParaRPr lang="en-US" sz="2400">
              <a:solidFill>
                <a:srgbClr val="FD4F00"/>
              </a:solidFill>
              <a:latin typeface="Helvetica" panose="020B0604020202020204" pitchFamily="2" charset="0"/>
            </a:endParaRPr>
          </a:p>
          <a:p>
            <a:pPr marL="285750" indent="-285750">
              <a:buSzPct val="125000"/>
              <a:buFont typeface="Arial" panose="020B0604020202020204" pitchFamily="34" charset="0"/>
              <a:buChar char="•"/>
            </a:pPr>
            <a:r>
              <a:rPr lang="en-US">
                <a:latin typeface="Helvetica" panose="020B0604020202020204" pitchFamily="2" charset="0"/>
              </a:rPr>
              <a:t>Closed Cab Equipment</a:t>
            </a:r>
          </a:p>
        </p:txBody>
      </p:sp>
      <p:pic>
        <p:nvPicPr>
          <p:cNvPr id="11" name="Picture 6" descr="Construction Machinery Excavator Cab ...">
            <a:extLst>
              <a:ext uri="{FF2B5EF4-FFF2-40B4-BE49-F238E27FC236}">
                <a16:creationId xmlns:a16="http://schemas.microsoft.com/office/drawing/2014/main" id="{86D04093-0206-1E47-847D-D0DD38115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21134" y="4096447"/>
            <a:ext cx="2545817" cy="250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37E2B7-C977-BF88-0416-AD6BCE6694E6}"/>
              </a:ext>
            </a:extLst>
          </p:cNvPr>
          <p:cNvSpPr txBox="1"/>
          <p:nvPr/>
        </p:nvSpPr>
        <p:spPr>
          <a:xfrm>
            <a:off x="304798" y="2579526"/>
            <a:ext cx="4618893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Helvetica" panose="020B0604020202020204" pitchFamily="2" charset="0"/>
              </a:rPr>
              <a:t>Watch Out For…</a:t>
            </a:r>
          </a:p>
          <a:p>
            <a:pPr marL="285750" indent="-285750">
              <a:spcAft>
                <a:spcPts val="10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>
                <a:latin typeface="Helvetica" panose="020B0604020202020204" pitchFamily="2" charset="0"/>
              </a:rPr>
              <a:t>Swinging parts that could hit the camera (i.e., doors, panels)</a:t>
            </a:r>
          </a:p>
          <a:p>
            <a:pPr marL="285750" indent="-285750">
              <a:spcAft>
                <a:spcPts val="10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>
                <a:latin typeface="Helvetica" panose="020B0604020202020204" pitchFamily="2" charset="0"/>
              </a:rPr>
              <a:t>Sunshields that could obstruct view</a:t>
            </a:r>
          </a:p>
        </p:txBody>
      </p:sp>
      <p:pic>
        <p:nvPicPr>
          <p:cNvPr id="20" name="Picture 2" descr="Kubota U35-4 Open Cab Thumb Straight ...">
            <a:extLst>
              <a:ext uri="{FF2B5EF4-FFF2-40B4-BE49-F238E27FC236}">
                <a16:creationId xmlns:a16="http://schemas.microsoft.com/office/drawing/2014/main" id="{F65D569D-EECE-7313-5844-7F94134A6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5050" y="4348643"/>
            <a:ext cx="3714866" cy="238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09EF773-4B80-01AE-5BF6-61BA27267964}"/>
              </a:ext>
            </a:extLst>
          </p:cNvPr>
          <p:cNvSpPr txBox="1"/>
          <p:nvPr/>
        </p:nvSpPr>
        <p:spPr>
          <a:xfrm>
            <a:off x="138876" y="253174"/>
            <a:ext cx="11888705" cy="5909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kumimoji="0" lang="en-US" sz="3600" b="1" i="0" u="none" strike="noStrike" kern="1200" cap="none" spc="3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cs typeface="Helvetica"/>
              </a:rPr>
              <a:t>TennaCAM</a:t>
            </a:r>
            <a:r>
              <a:rPr kumimoji="0" lang="en-US" sz="3600" b="1" i="0" u="none" strike="noStrike" kern="1200" cap="none" spc="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cs typeface="Helvetica"/>
              </a:rPr>
              <a:t> 2.0</a:t>
            </a:r>
            <a:r>
              <a:rPr lang="en-US" sz="3600" b="1" spc="30">
                <a:solidFill>
                  <a:schemeClr val="bg1"/>
                </a:solidFill>
                <a:latin typeface="Helvetica"/>
                <a:cs typeface="Helvetica"/>
              </a:rPr>
              <a:t> Heavy Equipment </a:t>
            </a:r>
            <a:r>
              <a:rPr lang="en-US" sz="3600" spc="30">
                <a:solidFill>
                  <a:schemeClr val="bg1"/>
                </a:solidFill>
                <a:latin typeface="Helvetica"/>
                <a:cs typeface="Helvetica"/>
              </a:rPr>
              <a:t>is Best For…</a:t>
            </a:r>
          </a:p>
        </p:txBody>
      </p:sp>
    </p:spTree>
    <p:extLst>
      <p:ext uri="{BB962C8B-B14F-4D97-AF65-F5344CB8AC3E}">
        <p14:creationId xmlns:p14="http://schemas.microsoft.com/office/powerpoint/2010/main" val="366520814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66C17A-D9B4-DC7C-5CFD-01252B516FF9}"/>
              </a:ext>
            </a:extLst>
          </p:cNvPr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rgbClr val="00B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ark, lit, night&#10;&#10;Description automatically generated">
            <a:extLst>
              <a:ext uri="{FF2B5EF4-FFF2-40B4-BE49-F238E27FC236}">
                <a16:creationId xmlns:a16="http://schemas.microsoft.com/office/drawing/2014/main" id="{FC997A5F-4143-E05E-98DA-A4B90CAC4B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2966" y="-1"/>
            <a:ext cx="6219034" cy="14037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B522A1-8432-8B71-C2C2-0DD45834EA10}"/>
              </a:ext>
            </a:extLst>
          </p:cNvPr>
          <p:cNvSpPr txBox="1"/>
          <p:nvPr/>
        </p:nvSpPr>
        <p:spPr>
          <a:xfrm>
            <a:off x="11378957" y="6603619"/>
            <a:ext cx="7489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20240322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1DCA16E-0E7B-75F6-967E-4EECEC34BF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53115" y="1882372"/>
            <a:ext cx="8439269" cy="476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429DFB-AFF4-6965-B150-E6EB62B889A2}"/>
              </a:ext>
            </a:extLst>
          </p:cNvPr>
          <p:cNvSpPr txBox="1"/>
          <p:nvPr/>
        </p:nvSpPr>
        <p:spPr>
          <a:xfrm>
            <a:off x="5396291" y="379260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Rear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94493F-BAAD-AD14-9F4D-7CEC9BBEE78E}"/>
              </a:ext>
            </a:extLst>
          </p:cNvPr>
          <p:cNvSpPr txBox="1"/>
          <p:nvPr/>
        </p:nvSpPr>
        <p:spPr>
          <a:xfrm>
            <a:off x="5373281" y="6234287"/>
            <a:ext cx="10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Left Aux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DE3543-72CB-891B-F792-EE7ED0CCF411}"/>
              </a:ext>
            </a:extLst>
          </p:cNvPr>
          <p:cNvSpPr txBox="1"/>
          <p:nvPr/>
        </p:nvSpPr>
        <p:spPr>
          <a:xfrm>
            <a:off x="9496064" y="6275277"/>
            <a:ext cx="1266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Right Aux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C4B4CEDE-FCC6-AC9A-4A7D-183707F00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27" y="1302515"/>
            <a:ext cx="11433289" cy="376747"/>
          </a:xfrm>
        </p:spPr>
        <p:txBody>
          <a:bodyPr>
            <a:noAutofit/>
          </a:bodyPr>
          <a:lstStyle/>
          <a:p>
            <a:r>
              <a:rPr lang="en-US" sz="2000" b="0">
                <a:solidFill>
                  <a:schemeClr val="tx1"/>
                </a:solidFill>
                <a:latin typeface="Helvetica"/>
              </a:rPr>
              <a:t>Hamm H12I Smooth Drum Roller</a:t>
            </a:r>
            <a:br>
              <a:rPr lang="en-US" sz="2000" b="0">
                <a:latin typeface="Helvetica"/>
              </a:rPr>
            </a:br>
            <a:r>
              <a:rPr lang="en-US" sz="2000" b="0">
                <a:solidFill>
                  <a:schemeClr val="tx1"/>
                </a:solidFill>
                <a:latin typeface="Helvetica"/>
              </a:rPr>
              <a:t>Side Cameras Installation (Monitor View)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CA6D7-85B2-D895-C66C-510FC5CE2206}"/>
              </a:ext>
            </a:extLst>
          </p:cNvPr>
          <p:cNvSpPr txBox="1"/>
          <p:nvPr/>
        </p:nvSpPr>
        <p:spPr>
          <a:xfrm>
            <a:off x="138876" y="253174"/>
            <a:ext cx="11888705" cy="5909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kumimoji="0" lang="en-US" sz="3600" b="1" i="0" u="none" strike="noStrike" kern="1200" cap="none" spc="3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cs typeface="Helvetica"/>
              </a:rPr>
              <a:t>TennaCAM</a:t>
            </a:r>
            <a:r>
              <a:rPr kumimoji="0" lang="en-US" sz="3600" b="1" i="0" u="none" strike="noStrike" kern="1200" cap="none" spc="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cs typeface="Helvetica"/>
              </a:rPr>
              <a:t> 2.0 Heavy Equipment </a:t>
            </a:r>
            <a:r>
              <a:rPr kumimoji="0" lang="en-US" sz="3200" i="0" u="none" strike="noStrike" kern="1200" cap="none" spc="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cs typeface="Helvetica"/>
              </a:rPr>
              <a:t>Live Installation</a:t>
            </a:r>
            <a:endParaRPr lang="en-US" sz="3200" spc="3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92747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66C17A-D9B4-DC7C-5CFD-01252B516FF9}"/>
              </a:ext>
            </a:extLst>
          </p:cNvPr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rgbClr val="00B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ark, lit, night&#10;&#10;Description automatically generated">
            <a:extLst>
              <a:ext uri="{FF2B5EF4-FFF2-40B4-BE49-F238E27FC236}">
                <a16:creationId xmlns:a16="http://schemas.microsoft.com/office/drawing/2014/main" id="{FC997A5F-4143-E05E-98DA-A4B90CAC4B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2966" y="-1"/>
            <a:ext cx="6219034" cy="1403798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88AD3595-2662-FEC8-E780-08E82BAD6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844" y="1826824"/>
            <a:ext cx="6280718" cy="340462"/>
          </a:xfrm>
        </p:spPr>
        <p:txBody>
          <a:bodyPr>
            <a:noAutofit/>
          </a:bodyPr>
          <a:lstStyle/>
          <a:p>
            <a:r>
              <a:rPr lang="en-US" sz="2000" b="0">
                <a:solidFill>
                  <a:schemeClr val="tx1"/>
                </a:solidFill>
                <a:latin typeface="Helvetica"/>
              </a:rPr>
              <a:t>Hamm H12I Smooth Drum Roller</a:t>
            </a:r>
            <a:br>
              <a:rPr lang="en-US" sz="2000" b="0">
                <a:latin typeface="Helvetica"/>
              </a:rPr>
            </a:br>
            <a:r>
              <a:rPr lang="en-US" sz="2000" b="0">
                <a:solidFill>
                  <a:schemeClr val="tx1"/>
                </a:solidFill>
                <a:latin typeface="Helvetica"/>
              </a:rPr>
              <a:t>Side Cameras Installation Location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5D41C7EC-E9BF-D564-3F71-C2CE536413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549" y="1257037"/>
            <a:ext cx="4999676" cy="411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E521810-87F3-E83D-F195-C81B99FF7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2869" y="2808984"/>
            <a:ext cx="6546582" cy="368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4A50AEF-2934-F2C8-5B6A-C69ED0C1B62A}"/>
              </a:ext>
            </a:extLst>
          </p:cNvPr>
          <p:cNvSpPr/>
          <p:nvPr/>
        </p:nvSpPr>
        <p:spPr>
          <a:xfrm rot="16200000">
            <a:off x="8108560" y="3199464"/>
            <a:ext cx="755964" cy="540191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A840C45-CFD9-D526-5AD7-08AF0AAA1A53}"/>
              </a:ext>
            </a:extLst>
          </p:cNvPr>
          <p:cNvCxnSpPr>
            <a:cxnSpLocks/>
            <a:stCxn id="15" idx="6"/>
            <a:endCxn id="18" idx="6"/>
          </p:cNvCxnSpPr>
          <p:nvPr/>
        </p:nvCxnSpPr>
        <p:spPr>
          <a:xfrm flipH="1" flipV="1">
            <a:off x="1613439" y="1832153"/>
            <a:ext cx="6873104" cy="12594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DDDC459-C488-CD46-F5AF-4E5BE67A4543}"/>
              </a:ext>
            </a:extLst>
          </p:cNvPr>
          <p:cNvCxnSpPr>
            <a:cxnSpLocks/>
            <a:stCxn id="15" idx="2"/>
            <a:endCxn id="18" idx="2"/>
          </p:cNvCxnSpPr>
          <p:nvPr/>
        </p:nvCxnSpPr>
        <p:spPr>
          <a:xfrm flipH="1" flipV="1">
            <a:off x="1613439" y="3294486"/>
            <a:ext cx="6873104" cy="5530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8553C3D4-09F5-3486-929C-47687B8CFBD4}"/>
              </a:ext>
            </a:extLst>
          </p:cNvPr>
          <p:cNvSpPr/>
          <p:nvPr/>
        </p:nvSpPr>
        <p:spPr>
          <a:xfrm rot="16200000">
            <a:off x="882272" y="1966701"/>
            <a:ext cx="1462333" cy="1193236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66EC6A-D9D4-3239-4C53-C34447099FA5}"/>
              </a:ext>
            </a:extLst>
          </p:cNvPr>
          <p:cNvSpPr txBox="1"/>
          <p:nvPr/>
        </p:nvSpPr>
        <p:spPr>
          <a:xfrm>
            <a:off x="138876" y="253174"/>
            <a:ext cx="11888705" cy="5909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kumimoji="0" lang="en-US" sz="3600" b="1" i="0" u="none" strike="noStrike" kern="1200" cap="none" spc="3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cs typeface="Helvetica"/>
              </a:rPr>
              <a:t>TennaCAM</a:t>
            </a:r>
            <a:r>
              <a:rPr kumimoji="0" lang="en-US" sz="3600" b="1" i="0" u="none" strike="noStrike" kern="1200" cap="none" spc="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cs typeface="Helvetica"/>
              </a:rPr>
              <a:t> 2.0 Heavy Equipment </a:t>
            </a:r>
            <a:r>
              <a:rPr kumimoji="0" lang="en-US" sz="3200" i="0" u="none" strike="noStrike" kern="1200" cap="none" spc="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cs typeface="Helvetica"/>
              </a:rPr>
              <a:t>Live Installation</a:t>
            </a:r>
            <a:endParaRPr lang="en-US" sz="3200" spc="3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8220202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66C17A-D9B4-DC7C-5CFD-01252B516FF9}"/>
              </a:ext>
            </a:extLst>
          </p:cNvPr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rgbClr val="00B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ark, lit, night&#10;&#10;Description automatically generated">
            <a:extLst>
              <a:ext uri="{FF2B5EF4-FFF2-40B4-BE49-F238E27FC236}">
                <a16:creationId xmlns:a16="http://schemas.microsoft.com/office/drawing/2014/main" id="{FC997A5F-4143-E05E-98DA-A4B90CAC4B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2966" y="-1"/>
            <a:ext cx="6219034" cy="1403798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E493C9AD-F67F-3F1F-E48D-F80D43801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27" y="1544046"/>
            <a:ext cx="11433289" cy="376747"/>
          </a:xfrm>
        </p:spPr>
        <p:txBody>
          <a:bodyPr>
            <a:noAutofit/>
          </a:bodyPr>
          <a:lstStyle/>
          <a:p>
            <a:r>
              <a:rPr lang="en-US" sz="2000" b="0">
                <a:solidFill>
                  <a:srgbClr val="222222"/>
                </a:solidFill>
                <a:latin typeface="Helvetica"/>
              </a:rPr>
              <a:t>Hamm H12I Smooth Drum Roller</a:t>
            </a:r>
            <a:br>
              <a:rPr lang="en-US" sz="2000" b="0">
                <a:latin typeface="Helvetica"/>
              </a:rPr>
            </a:br>
            <a:r>
              <a:rPr lang="en-US" sz="2000" b="0">
                <a:solidFill>
                  <a:srgbClr val="222222"/>
                </a:solidFill>
                <a:latin typeface="Helvetica"/>
              </a:rPr>
              <a:t>Side Cameras Installation (Side Closeup View)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5C1BF5-5CAD-AAAA-F137-5C81816F1F6F}"/>
              </a:ext>
            </a:extLst>
          </p:cNvPr>
          <p:cNvSpPr txBox="1"/>
          <p:nvPr/>
        </p:nvSpPr>
        <p:spPr>
          <a:xfrm>
            <a:off x="11378957" y="6603619"/>
            <a:ext cx="7489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20240322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D34484C-D0B3-24AD-8D08-E1C0FEF0E6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976" y="2374955"/>
            <a:ext cx="12024652" cy="341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C9E6F3-37CE-1BAA-F9B7-4289177D279D}"/>
              </a:ext>
            </a:extLst>
          </p:cNvPr>
          <p:cNvSpPr txBox="1"/>
          <p:nvPr/>
        </p:nvSpPr>
        <p:spPr>
          <a:xfrm>
            <a:off x="4791941" y="5790463"/>
            <a:ext cx="10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Left Aux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78D60D-2DA7-EC8F-52EF-DFC9BD95122A}"/>
              </a:ext>
            </a:extLst>
          </p:cNvPr>
          <p:cNvSpPr txBox="1"/>
          <p:nvPr/>
        </p:nvSpPr>
        <p:spPr>
          <a:xfrm>
            <a:off x="10745867" y="5790463"/>
            <a:ext cx="1266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Right Aux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683DE9-A689-C2A8-911E-CDD9A8C5D53A}"/>
              </a:ext>
            </a:extLst>
          </p:cNvPr>
          <p:cNvSpPr txBox="1"/>
          <p:nvPr/>
        </p:nvSpPr>
        <p:spPr>
          <a:xfrm>
            <a:off x="138876" y="253174"/>
            <a:ext cx="11888705" cy="5909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kumimoji="0" lang="en-US" sz="3600" b="1" i="0" u="none" strike="noStrike" kern="1200" cap="none" spc="3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cs typeface="Helvetica"/>
              </a:rPr>
              <a:t>TennaCAM</a:t>
            </a:r>
            <a:r>
              <a:rPr kumimoji="0" lang="en-US" sz="3600" b="1" i="0" u="none" strike="noStrike" kern="1200" cap="none" spc="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cs typeface="Helvetica"/>
              </a:rPr>
              <a:t> 2.0 Heavy Equipment </a:t>
            </a:r>
            <a:r>
              <a:rPr kumimoji="0" lang="en-US" sz="3200" i="0" u="none" strike="noStrike" kern="1200" cap="none" spc="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cs typeface="Helvetica"/>
              </a:rPr>
              <a:t>Live Installation</a:t>
            </a:r>
            <a:endParaRPr lang="en-US" sz="3200" spc="3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7591641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ark, lit, night&#10;&#10;Description automatically generated">
            <a:extLst>
              <a:ext uri="{FF2B5EF4-FFF2-40B4-BE49-F238E27FC236}">
                <a16:creationId xmlns:a16="http://schemas.microsoft.com/office/drawing/2014/main" id="{23219164-3EEE-C8CB-E256-D05EA665E9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6219034" cy="14037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53B491-4140-D344-4265-BBA9DCEB330D}"/>
              </a:ext>
            </a:extLst>
          </p:cNvPr>
          <p:cNvSpPr txBox="1"/>
          <p:nvPr/>
        </p:nvSpPr>
        <p:spPr>
          <a:xfrm>
            <a:off x="682554" y="377194"/>
            <a:ext cx="10826891" cy="6494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400">
              <a:lnSpc>
                <a:spcPct val="90000"/>
              </a:lnSpc>
              <a:defRPr/>
            </a:pPr>
            <a:r>
              <a:rPr lang="en-US" sz="4000" b="1" spc="30">
                <a:solidFill>
                  <a:srgbClr val="FFC000"/>
                </a:solidFill>
                <a:latin typeface="Helvetica"/>
                <a:ea typeface="Roboto Lt" panose="02000000000000000000" pitchFamily="2" charset="0"/>
                <a:cs typeface="Arial"/>
              </a:rPr>
              <a:t>New! </a:t>
            </a:r>
            <a:r>
              <a:rPr lang="en-US" sz="4000" spc="30" err="1">
                <a:solidFill>
                  <a:srgbClr val="FFC000"/>
                </a:solidFill>
                <a:latin typeface="Helvetica"/>
                <a:ea typeface="Roboto Lt" panose="02000000000000000000" pitchFamily="2" charset="0"/>
                <a:cs typeface="Arial"/>
              </a:rPr>
              <a:t>TennaCAM</a:t>
            </a:r>
            <a:r>
              <a:rPr kumimoji="0" lang="en-US" sz="4000" u="none" strike="noStrike" kern="1200" cap="none" spc="3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  <a:t> 2.0</a:t>
            </a:r>
            <a:r>
              <a:rPr kumimoji="0" lang="en-US" sz="4000" b="1" u="none" strike="noStrike" kern="1200" cap="none" spc="3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  <a:t> </a:t>
            </a:r>
            <a:r>
              <a:rPr kumimoji="0" lang="en-US" sz="4000" u="none" strike="noStrike" kern="1200" cap="none" spc="3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  <a:t>Road-Facing AI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4BD45A-C4C1-A328-A440-22B4CEFCD505}"/>
              </a:ext>
            </a:extLst>
          </p:cNvPr>
          <p:cNvSpPr txBox="1"/>
          <p:nvPr/>
        </p:nvSpPr>
        <p:spPr>
          <a:xfrm>
            <a:off x="682554" y="1642834"/>
            <a:ext cx="5470313" cy="43304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1">
              <a:lnSpc>
                <a:spcPct val="90000"/>
              </a:lnSpc>
              <a:defRPr/>
            </a:pPr>
            <a:r>
              <a:rPr lang="en-US" sz="2400">
                <a:solidFill>
                  <a:srgbClr val="FD4F00"/>
                </a:solidFill>
                <a:latin typeface="Helvetica"/>
                <a:cs typeface="Helvetica"/>
              </a:rPr>
              <a:t>TennaCAM 2.0 now includes the option for Advanced Driver Assistance System (ADAS) in-cabin audio alerts. </a:t>
            </a:r>
          </a:p>
          <a:p>
            <a:pPr marL="0" lvl="1">
              <a:lnSpc>
                <a:spcPct val="90000"/>
              </a:lnSpc>
              <a:defRPr/>
            </a:pPr>
            <a:endParaRPr lang="en-US" sz="2400">
              <a:solidFill>
                <a:srgbClr val="FD4F00"/>
              </a:solidFill>
              <a:latin typeface="Helvetica"/>
              <a:cs typeface="Helvetica"/>
            </a:endParaRPr>
          </a:p>
          <a:p>
            <a:pPr marL="457200" lvl="2">
              <a:lnSpc>
                <a:spcPct val="90000"/>
              </a:lnSpc>
              <a:defRPr/>
            </a:pPr>
            <a:r>
              <a:rPr lang="en-US" sz="1400" b="1">
                <a:solidFill>
                  <a:srgbClr val="00B2D3"/>
                </a:solidFill>
                <a:latin typeface="Helvetica"/>
                <a:cs typeface="Helvetica"/>
              </a:rPr>
              <a:t>The camera utilizes artificial intelligence to warn the driver of road-facing events. The following alerts are included in the TennaCAM 2.0 ADAS:</a:t>
            </a:r>
          </a:p>
          <a:p>
            <a:pPr lvl="1">
              <a:lnSpc>
                <a:spcPct val="90000"/>
              </a:lnSpc>
              <a:defRPr/>
            </a:pPr>
            <a:endParaRPr lang="en-US" sz="2400">
              <a:solidFill>
                <a:schemeClr val="accent3"/>
              </a:solidFill>
              <a:latin typeface="Helvetica"/>
              <a:cs typeface="Helvetica"/>
            </a:endParaRPr>
          </a:p>
          <a:p>
            <a:pPr lvl="1" indent="-1714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1">
                <a:latin typeface="Helvetica"/>
                <a:ea typeface="Calibri" panose="020F0502020204030204"/>
                <a:cs typeface="Segoe UI"/>
              </a:rPr>
              <a:t>Forward Collision Warning: </a:t>
            </a:r>
            <a:r>
              <a:rPr lang="en-US" sz="1600">
                <a:latin typeface="Helvetica"/>
                <a:ea typeface="Calibri" panose="020F0502020204030204"/>
                <a:cs typeface="Segoe UI"/>
              </a:rPr>
              <a:t>Alerts the driver of potential front-end collisions through calculations using speed of your vehicle and distance from a vehicle in front of you. </a:t>
            </a:r>
          </a:p>
          <a:p>
            <a:pPr lvl="1" indent="-1714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1">
                <a:latin typeface="Helvetica"/>
                <a:ea typeface="Calibri" panose="020F0502020204030204"/>
                <a:cs typeface="Segoe UI"/>
              </a:rPr>
              <a:t>Headway Warning: </a:t>
            </a:r>
            <a:r>
              <a:rPr lang="en-US" sz="1600">
                <a:latin typeface="Helvetica"/>
                <a:ea typeface="Calibri" panose="020F0502020204030204"/>
                <a:cs typeface="Segoe UI"/>
              </a:rPr>
              <a:t>Designed to assist drivers in maintaining a safe following distance. </a:t>
            </a:r>
          </a:p>
          <a:p>
            <a:pPr lvl="1" indent="-1714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1">
                <a:latin typeface="Helvetica"/>
                <a:ea typeface="Calibri" panose="020F0502020204030204"/>
                <a:cs typeface="Segoe UI"/>
              </a:rPr>
              <a:t>Tailgating: </a:t>
            </a:r>
            <a:r>
              <a:rPr lang="en-US" sz="1600">
                <a:latin typeface="Helvetica"/>
                <a:ea typeface="Calibri" panose="020F0502020204030204"/>
                <a:cs typeface="Segoe UI"/>
              </a:rPr>
              <a:t>Designed to alert drivers when they have maintained an unsafe following distance for an extended period of time.</a:t>
            </a:r>
            <a:endParaRPr lang="en-US" sz="1600">
              <a:latin typeface="Helvetica" panose="020B0604020202020204" pitchFamily="2" charset="0"/>
              <a:ea typeface="Calibri" panose="020F0502020204030204"/>
              <a:cs typeface="Segoe UI"/>
            </a:endParaRPr>
          </a:p>
        </p:txBody>
      </p:sp>
      <p:pic>
        <p:nvPicPr>
          <p:cNvPr id="7" name="Picture 6" descr="A screen shot of a car driving on a road&#10;&#10;Description automatically generated">
            <a:extLst>
              <a:ext uri="{FF2B5EF4-FFF2-40B4-BE49-F238E27FC236}">
                <a16:creationId xmlns:a16="http://schemas.microsoft.com/office/drawing/2014/main" id="{594ED0BE-BF5E-B4F5-142E-935E3FF9FB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851" y="2299282"/>
            <a:ext cx="5363307" cy="301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5195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 </a:t>
            </a:r>
            <a:r>
              <a:rPr lang="en-US" b="0">
                <a:latin typeface="Helvetica"/>
                <a:cs typeface="Helvetica"/>
              </a:rPr>
              <a:t>TennaCAM 2.0</a:t>
            </a:r>
          </a:p>
          <a:p>
            <a:endParaRPr lang="en-US"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42814-A8EB-2E32-49A9-715789EA3F21}"/>
              </a:ext>
            </a:extLst>
          </p:cNvPr>
          <p:cNvSpPr txBox="1"/>
          <p:nvPr/>
        </p:nvSpPr>
        <p:spPr>
          <a:xfrm>
            <a:off x="682554" y="1967061"/>
            <a:ext cx="3536155" cy="29238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Seatbelt and Smoking Monitoring</a:t>
            </a:r>
          </a:p>
          <a:p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New Driver Management System (DMS) Events can be recorded for TennaCAM 2.0</a:t>
            </a:r>
            <a:endParaRPr lang="en-US" sz="1400" b="1">
              <a:solidFill>
                <a:srgbClr val="00B2D3"/>
              </a:solidFill>
              <a:latin typeface="Helvetica" panose="020B0604020202020204" pitchFamily="2" charset="0"/>
              <a:cs typeface="Arial"/>
            </a:endParaRP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Turn on or off 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Choose alert and/or video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In-cabin driver coaching available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127B4C-7974-CD9E-319A-3CE89DC00585}"/>
              </a:ext>
            </a:extLst>
          </p:cNvPr>
          <p:cNvSpPr txBox="1"/>
          <p:nvPr/>
        </p:nvSpPr>
        <p:spPr>
          <a:xfrm>
            <a:off x="682554" y="5660175"/>
            <a:ext cx="3413587" cy="5909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lnSpc>
                <a:spcPct val="90000"/>
              </a:lnSpc>
              <a:defRPr/>
            </a:pPr>
            <a:r>
              <a:rPr lang="en-US" sz="1200" b="1" i="1" spc="30">
                <a:latin typeface="Helvetica"/>
                <a:cs typeface="Arial"/>
              </a:rPr>
              <a:t>Note: </a:t>
            </a:r>
            <a:r>
              <a:rPr lang="en-US" sz="1200" i="1" spc="30">
                <a:latin typeface="Helvetica"/>
                <a:cs typeface="Arial"/>
              </a:rPr>
              <a:t>Requires Custom Configuration and may require adjusting the viewing angle of the internal camera.</a:t>
            </a:r>
            <a:endParaRPr lang="en-US" sz="1200" i="1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" name="0000000000168932-250102-071143-071153-10O7000000W2_2">
            <a:hlinkClick r:id="" action="ppaction://media"/>
            <a:extLst>
              <a:ext uri="{FF2B5EF4-FFF2-40B4-BE49-F238E27FC236}">
                <a16:creationId xmlns:a16="http://schemas.microsoft.com/office/drawing/2014/main" id="{33DA74BB-227E-6874-0150-B9411113EE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7891" y="1855102"/>
            <a:ext cx="6590804" cy="37073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824C5F-8849-20C3-CE85-1333AA1B4ED1}"/>
              </a:ext>
            </a:extLst>
          </p:cNvPr>
          <p:cNvSpPr/>
          <p:nvPr/>
        </p:nvSpPr>
        <p:spPr>
          <a:xfrm>
            <a:off x="9739861" y="2811393"/>
            <a:ext cx="689210" cy="1606492"/>
          </a:xfrm>
          <a:prstGeom prst="rect">
            <a:avLst/>
          </a:prstGeom>
          <a:noFill/>
          <a:ln w="38100">
            <a:solidFill>
              <a:srgbClr val="FD4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D4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43025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5"/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3221" y="565596"/>
            <a:ext cx="6731141" cy="568940"/>
          </a:xfrm>
        </p:spPr>
        <p:txBody>
          <a:bodyPr lIns="91440" tIns="45720" rIns="91440" bIns="45720" anchor="t">
            <a:normAutofit fontScale="70000" lnSpcReduction="20000"/>
          </a:bodyPr>
          <a:lstStyle/>
          <a:p>
            <a:r>
              <a:rPr lang="en-US">
                <a:solidFill>
                  <a:srgbClr val="FFC000"/>
                </a:solidFill>
                <a:latin typeface="Helvetica"/>
                <a:cs typeface="Helvetica"/>
              </a:rPr>
              <a:t>New! TennaINTEL </a:t>
            </a:r>
            <a:r>
              <a:rPr lang="en-US" b="0">
                <a:solidFill>
                  <a:srgbClr val="FFC000"/>
                </a:solidFill>
                <a:latin typeface="Helvetica"/>
                <a:cs typeface="Helvetica"/>
              </a:rPr>
              <a:t>P1/ </a:t>
            </a:r>
            <a:r>
              <a:rPr lang="en-US" err="1">
                <a:solidFill>
                  <a:srgbClr val="FFC000"/>
                </a:solidFill>
                <a:latin typeface="Helvetica"/>
                <a:cs typeface="Helvetica"/>
              </a:rPr>
              <a:t>TennaINTEL</a:t>
            </a:r>
            <a:r>
              <a:rPr lang="en-US" b="0">
                <a:solidFill>
                  <a:srgbClr val="FFC000"/>
                </a:solidFill>
                <a:latin typeface="Helvetica"/>
                <a:cs typeface="Helvetica"/>
              </a:rPr>
              <a:t> S1</a:t>
            </a:r>
            <a:endParaRPr lang="en-US">
              <a:solidFill>
                <a:srgbClr val="FFC000"/>
              </a:solidFill>
              <a:cs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C03063-206E-6CFE-FA81-24A5879EBF54}"/>
              </a:ext>
            </a:extLst>
          </p:cNvPr>
          <p:cNvSpPr txBox="1"/>
          <p:nvPr/>
        </p:nvSpPr>
        <p:spPr>
          <a:xfrm>
            <a:off x="8239680" y="4824760"/>
            <a:ext cx="326976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897688-D533-67B7-A8AB-0BA081DDA658}"/>
              </a:ext>
            </a:extLst>
          </p:cNvPr>
          <p:cNvSpPr txBox="1"/>
          <p:nvPr/>
        </p:nvSpPr>
        <p:spPr>
          <a:xfrm>
            <a:off x="297626" y="1577075"/>
            <a:ext cx="4822257" cy="164352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lnSpc>
                <a:spcPct val="90000"/>
              </a:lnSpc>
              <a:defRPr/>
            </a:pPr>
            <a:r>
              <a:rPr kumimoji="0" lang="en-US" sz="2400" u="none" strike="noStrike" kern="1200" cap="none" spc="30" normalizeH="0" baseline="0" noProof="0" err="1">
                <a:ln>
                  <a:noFill/>
                </a:ln>
                <a:solidFill>
                  <a:srgbClr val="FD4F00"/>
                </a:solidFill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  <a:t>TennaINTEL</a:t>
            </a:r>
            <a:r>
              <a:rPr kumimoji="0" lang="en-US" sz="2400" u="none" strike="noStrike" kern="1200" cap="none" spc="30" normalizeH="0" baseline="0" noProof="0">
                <a:ln>
                  <a:noFill/>
                </a:ln>
                <a:solidFill>
                  <a:srgbClr val="FD4F00"/>
                </a:solidFill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  <a:t> P1 is a plug-in tracker that can:</a:t>
            </a:r>
          </a:p>
          <a:p>
            <a:pPr lvl="1" defTabSz="914400">
              <a:lnSpc>
                <a:spcPct val="90000"/>
              </a:lnSpc>
              <a:defRPr/>
            </a:pPr>
            <a:endParaRPr lang="en-US" sz="16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/>
                <a:ea typeface="Roboto Lt" panose="02000000000000000000" pitchFamily="2" charset="0"/>
                <a:cs typeface="Arial"/>
              </a:rPr>
              <a:t>Calculate Utilization</a:t>
            </a:r>
            <a:endParaRPr lang="en-US" sz="16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/>
                <a:ea typeface="Roboto Lt" panose="02000000000000000000" pitchFamily="2" charset="0"/>
                <a:cs typeface="Arial"/>
              </a:rPr>
              <a:t>Solar/Battery Recharge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/>
                <a:ea typeface="Roboto Lt" panose="02000000000000000000" pitchFamily="2" charset="0"/>
                <a:cs typeface="Arial"/>
              </a:rPr>
              <a:t>Read </a:t>
            </a:r>
            <a:r>
              <a:rPr lang="en-US" sz="1600" spc="30" err="1">
                <a:latin typeface="Helvetica"/>
                <a:ea typeface="Roboto Lt" panose="02000000000000000000" pitchFamily="2" charset="0"/>
                <a:cs typeface="Arial"/>
              </a:rPr>
              <a:t>TennaBLE</a:t>
            </a:r>
            <a:r>
              <a:rPr lang="en-US" sz="1600" spc="30">
                <a:latin typeface="Helvetica"/>
                <a:ea typeface="Roboto Lt" panose="02000000000000000000" pitchFamily="2" charset="0"/>
                <a:cs typeface="Arial"/>
              </a:rPr>
              <a:t> trackers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4BE6D1-0E32-0F6B-E623-CBB9DBCB95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1657" y="561068"/>
            <a:ext cx="4585650" cy="2653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5B4C6B-697C-326E-7F04-2CE890D36268}"/>
              </a:ext>
            </a:extLst>
          </p:cNvPr>
          <p:cNvSpPr txBox="1"/>
          <p:nvPr/>
        </p:nvSpPr>
        <p:spPr>
          <a:xfrm>
            <a:off x="301554" y="3639864"/>
            <a:ext cx="4172250" cy="164352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lnSpc>
                <a:spcPct val="90000"/>
              </a:lnSpc>
              <a:defRPr/>
            </a:pPr>
            <a:r>
              <a:rPr kumimoji="0" lang="en-US" sz="2400" u="none" strike="noStrike" kern="1200" cap="none" spc="30" normalizeH="0" baseline="0" noProof="0" err="1">
                <a:ln>
                  <a:noFill/>
                </a:ln>
                <a:solidFill>
                  <a:srgbClr val="FD4F00"/>
                </a:solidFill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  <a:t>TennaINTEL</a:t>
            </a:r>
            <a:r>
              <a:rPr kumimoji="0" lang="en-US" sz="2400" u="none" strike="noStrike" kern="1200" cap="none" spc="30" normalizeH="0" baseline="0" noProof="0">
                <a:ln>
                  <a:noFill/>
                </a:ln>
                <a:solidFill>
                  <a:srgbClr val="FD4F00"/>
                </a:solidFill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  <a:t> </a:t>
            </a:r>
            <a:r>
              <a:rPr lang="en-US" sz="2400" spc="30">
                <a:solidFill>
                  <a:srgbClr val="FD4F00"/>
                </a:solidFill>
                <a:latin typeface="Helvetica"/>
                <a:ea typeface="Roboto Lt" panose="02000000000000000000" pitchFamily="2" charset="0"/>
                <a:cs typeface="Arial"/>
              </a:rPr>
              <a:t>S</a:t>
            </a:r>
            <a:r>
              <a:rPr kumimoji="0" lang="en-US" sz="2400" u="none" strike="noStrike" kern="1200" cap="none" spc="30" normalizeH="0" baseline="0" noProof="0">
                <a:ln>
                  <a:noFill/>
                </a:ln>
                <a:solidFill>
                  <a:srgbClr val="FD4F00"/>
                </a:solidFill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  <a:t>1 is a solar tracker that can:</a:t>
            </a:r>
          </a:p>
          <a:p>
            <a:pPr lvl="1" defTabSz="914400">
              <a:lnSpc>
                <a:spcPct val="90000"/>
              </a:lnSpc>
              <a:defRPr/>
            </a:pPr>
            <a:endParaRPr lang="en-US" sz="16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Ping on Motion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Solar Recharge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Read </a:t>
            </a:r>
            <a:r>
              <a:rPr lang="en-US" sz="1600" spc="30" err="1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TennaBLE</a:t>
            </a:r>
            <a:r>
              <a:rPr lang="en-US" sz="16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 trackers</a:t>
            </a:r>
          </a:p>
        </p:txBody>
      </p:sp>
      <p:pic>
        <p:nvPicPr>
          <p:cNvPr id="8" name="Picture 7" descr="A group of construction vehicles in dirt&#10;&#10;Description automatically generated">
            <a:extLst>
              <a:ext uri="{FF2B5EF4-FFF2-40B4-BE49-F238E27FC236}">
                <a16:creationId xmlns:a16="http://schemas.microsoft.com/office/drawing/2014/main" id="{2C9C3EDF-DE5B-CA0A-B280-05939F19C4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525" y="3643313"/>
            <a:ext cx="4591050" cy="2619375"/>
          </a:xfrm>
          <a:prstGeom prst="rect">
            <a:avLst/>
          </a:prstGeom>
        </p:spPr>
      </p:pic>
      <p:pic>
        <p:nvPicPr>
          <p:cNvPr id="9" name="Picture 8" descr="A grey rectangular device with round objects&#10;&#10;Description automatically generated">
            <a:extLst>
              <a:ext uri="{FF2B5EF4-FFF2-40B4-BE49-F238E27FC236}">
                <a16:creationId xmlns:a16="http://schemas.microsoft.com/office/drawing/2014/main" id="{1E99DD78-103E-6018-47B5-A16F2C1E57D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674" y="2400300"/>
            <a:ext cx="2015103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1719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 fontScale="92500" lnSpcReduction="10000"/>
          </a:bodyPr>
          <a:lstStyle/>
          <a:p>
            <a:r>
              <a:rPr lang="en-US">
                <a:solidFill>
                  <a:srgbClr val="FFC000"/>
                </a:solidFill>
                <a:latin typeface="Helvetica"/>
                <a:cs typeface="Helvetica"/>
              </a:rPr>
              <a:t>New! </a:t>
            </a:r>
            <a:r>
              <a:rPr lang="en-US" err="1">
                <a:solidFill>
                  <a:srgbClr val="FFC000"/>
                </a:solidFill>
                <a:latin typeface="Helvetica"/>
                <a:cs typeface="Helvetica"/>
              </a:rPr>
              <a:t>TennaBLE</a:t>
            </a:r>
            <a:r>
              <a:rPr lang="en-US">
                <a:solidFill>
                  <a:srgbClr val="FFC000"/>
                </a:solidFill>
                <a:latin typeface="Helvetica"/>
                <a:cs typeface="Helvetica"/>
              </a:rPr>
              <a:t> </a:t>
            </a:r>
            <a:r>
              <a:rPr lang="en-US" b="0">
                <a:solidFill>
                  <a:srgbClr val="FFC000"/>
                </a:solidFill>
                <a:latin typeface="Helvetica"/>
                <a:cs typeface="Helvetica"/>
              </a:rPr>
              <a:t>RT1</a:t>
            </a:r>
            <a:endParaRPr lang="en-US" b="0">
              <a:solidFill>
                <a:srgbClr val="FFC000"/>
              </a:solidFill>
              <a:cs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897688-D533-67B7-A8AB-0BA081DDA658}"/>
              </a:ext>
            </a:extLst>
          </p:cNvPr>
          <p:cNvSpPr txBox="1"/>
          <p:nvPr/>
        </p:nvSpPr>
        <p:spPr>
          <a:xfrm>
            <a:off x="610365" y="2780305"/>
            <a:ext cx="4643425" cy="20867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lnSpc>
                <a:spcPct val="90000"/>
              </a:lnSpc>
              <a:defRPr/>
            </a:pPr>
            <a:r>
              <a:rPr lang="en-US" sz="2400" spc="30">
                <a:solidFill>
                  <a:srgbClr val="FD4F00"/>
                </a:solidFill>
                <a:latin typeface="Helvetica"/>
                <a:ea typeface="Roboto Lt" panose="02000000000000000000" pitchFamily="2" charset="0"/>
                <a:cs typeface="Arial"/>
              </a:rPr>
              <a:t>TennaBLE</a:t>
            </a:r>
            <a:r>
              <a:rPr kumimoji="0" lang="en-US" sz="2400" u="none" strike="noStrike" kern="1200" cap="none" spc="30" normalizeH="0" baseline="0" noProof="0">
                <a:ln>
                  <a:noFill/>
                </a:ln>
                <a:solidFill>
                  <a:srgbClr val="FD4F00"/>
                </a:solidFill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  <a:t> RT1 (Ruggedized Tag)</a:t>
            </a:r>
            <a:r>
              <a:rPr lang="en-US" sz="2400" spc="30">
                <a:solidFill>
                  <a:srgbClr val="FD4F00"/>
                </a:solidFill>
                <a:latin typeface="Helvetica"/>
                <a:ea typeface="Roboto Lt" panose="02000000000000000000" pitchFamily="2" charset="0"/>
                <a:cs typeface="Arial"/>
              </a:rPr>
              <a:t> tracker</a:t>
            </a:r>
            <a:endParaRPr lang="en-US" sz="16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lvl="1" defTabSz="914400">
              <a:lnSpc>
                <a:spcPct val="90000"/>
              </a:lnSpc>
              <a:defRPr/>
            </a:pPr>
            <a:endParaRPr lang="en-US" sz="16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lvl="1" defTabSz="914400">
              <a:lnSpc>
                <a:spcPct val="90000"/>
              </a:lnSpc>
              <a:defRPr/>
            </a:pPr>
            <a:r>
              <a:rPr lang="en-US" sz="1600" spc="30">
                <a:latin typeface="Helvetica"/>
                <a:ea typeface="Roboto Lt" panose="02000000000000000000" pitchFamily="2" charset="0"/>
                <a:cs typeface="Arial"/>
              </a:rPr>
              <a:t>Stay tuned for other new </a:t>
            </a:r>
            <a:r>
              <a:rPr lang="en-US" sz="1600" spc="30" err="1">
                <a:latin typeface="Helvetica"/>
                <a:ea typeface="Roboto Lt" panose="02000000000000000000" pitchFamily="2" charset="0"/>
                <a:cs typeface="Arial"/>
              </a:rPr>
              <a:t>TennaBLE</a:t>
            </a:r>
            <a:r>
              <a:rPr lang="en-US" sz="1600" spc="30">
                <a:latin typeface="Helvetica"/>
                <a:ea typeface="Roboto Lt" panose="02000000000000000000" pitchFamily="2" charset="0"/>
                <a:cs typeface="Arial"/>
              </a:rPr>
              <a:t> trackers for non-powered assets.</a:t>
            </a:r>
          </a:p>
          <a:p>
            <a:pPr lvl="1" defTabSz="914400">
              <a:lnSpc>
                <a:spcPct val="90000"/>
              </a:lnSpc>
              <a:defRPr/>
            </a:pPr>
            <a:endParaRPr lang="en-US" sz="16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lvl="1" defTabSz="914400">
              <a:lnSpc>
                <a:spcPct val="90000"/>
              </a:lnSpc>
              <a:defRPr/>
            </a:pPr>
            <a:endParaRPr lang="en-US" sz="16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lvl="1" defTabSz="914400">
              <a:lnSpc>
                <a:spcPct val="90000"/>
              </a:lnSpc>
              <a:defRPr/>
            </a:pPr>
            <a:r>
              <a:rPr lang="en-US" sz="1600" b="1" spc="30">
                <a:latin typeface="Helvetica"/>
                <a:ea typeface="Roboto Lt" panose="02000000000000000000" pitchFamily="2" charset="0"/>
                <a:cs typeface="Arial"/>
                <a:hlinkClick r:id="rId3"/>
              </a:rPr>
              <a:t>TennaBLE RT1 Installation Instructions </a:t>
            </a:r>
            <a:endParaRPr lang="en-US" sz="1600" b="1" spc="30">
              <a:latin typeface="Helvetica"/>
              <a:ea typeface="Roboto Lt" panose="02000000000000000000" pitchFamily="2" charset="0"/>
              <a:cs typeface="Arial"/>
            </a:endParaRPr>
          </a:p>
        </p:txBody>
      </p:sp>
      <p:pic>
        <p:nvPicPr>
          <p:cNvPr id="2" name="Picture 1" descr="A close up of a machine&#10;&#10;Description automatically generated">
            <a:extLst>
              <a:ext uri="{FF2B5EF4-FFF2-40B4-BE49-F238E27FC236}">
                <a16:creationId xmlns:a16="http://schemas.microsoft.com/office/drawing/2014/main" id="{4124603F-0873-F534-B7B4-47B8CE2F6CD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878285" y="812800"/>
            <a:ext cx="5558971" cy="4869542"/>
          </a:xfrm>
          <a:prstGeom prst="rect">
            <a:avLst/>
          </a:prstGeom>
        </p:spPr>
      </p:pic>
      <p:pic>
        <p:nvPicPr>
          <p:cNvPr id="7" name="Picture 6" descr="A black round object with a qr code&#10;&#10;Description automatically generated">
            <a:extLst>
              <a:ext uri="{FF2B5EF4-FFF2-40B4-BE49-F238E27FC236}">
                <a16:creationId xmlns:a16="http://schemas.microsoft.com/office/drawing/2014/main" id="{387567A5-278C-7E9E-05E9-2844E984E21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284" y="1509596"/>
            <a:ext cx="1707427" cy="157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4464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E94BA1-D25B-FC60-43DF-A05430A67E7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ground, outdoor, arthropod, old&#10;&#10;Description automatically generated">
            <a:extLst>
              <a:ext uri="{FF2B5EF4-FFF2-40B4-BE49-F238E27FC236}">
                <a16:creationId xmlns:a16="http://schemas.microsoft.com/office/drawing/2014/main" id="{55493AE6-BA70-513F-2B72-DB785A391C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0"/>
            <a:ext cx="388620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A7F57E-4DA3-E7CA-1593-0EDD45361023}"/>
              </a:ext>
            </a:extLst>
          </p:cNvPr>
          <p:cNvSpPr/>
          <p:nvPr/>
        </p:nvSpPr>
        <p:spPr>
          <a:xfrm>
            <a:off x="0" y="0"/>
            <a:ext cx="3886201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5">
                  <a:alpha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53B491-4140-D344-4265-BBA9DCEB330D}"/>
              </a:ext>
            </a:extLst>
          </p:cNvPr>
          <p:cNvSpPr txBox="1"/>
          <p:nvPr/>
        </p:nvSpPr>
        <p:spPr>
          <a:xfrm>
            <a:off x="490033" y="2551837"/>
            <a:ext cx="2906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30">
                <a:solidFill>
                  <a:schemeClr val="bg1"/>
                </a:solidFill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Help Resources</a:t>
            </a:r>
            <a:endParaRPr kumimoji="0" lang="en-US" sz="4000" b="1" u="none" strike="noStrike" kern="1200" cap="none" spc="3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C9199E-4F1D-2023-9E6E-F343518404D9}"/>
              </a:ext>
            </a:extLst>
          </p:cNvPr>
          <p:cNvSpPr txBox="1"/>
          <p:nvPr/>
        </p:nvSpPr>
        <p:spPr>
          <a:xfrm>
            <a:off x="4107590" y="108622"/>
            <a:ext cx="7700210" cy="20867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914400">
              <a:lnSpc>
                <a:spcPct val="90000"/>
              </a:lnSpc>
              <a:defRPr/>
            </a:pPr>
            <a:r>
              <a:rPr lang="en-US" sz="2800" b="1" spc="30">
                <a:solidFill>
                  <a:schemeClr val="accent3"/>
                </a:solidFill>
                <a:latin typeface="Helvetica"/>
                <a:ea typeface="Roboto Lt" panose="02000000000000000000" pitchFamily="2" charset="0"/>
                <a:cs typeface="Arial"/>
              </a:rPr>
              <a:t>Customer Support Team</a:t>
            </a:r>
            <a:endParaRPr kumimoji="0" lang="en-US" sz="2800" b="1" u="none" strike="noStrike" kern="1200" cap="none" spc="3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Helvetica"/>
              <a:ea typeface="Roboto Lt" panose="02000000000000000000" pitchFamily="2" charset="0"/>
              <a:cs typeface="Arial"/>
            </a:endParaRPr>
          </a:p>
          <a:p>
            <a:pPr lvl="1" algn="ctr" defTabSz="914400">
              <a:lnSpc>
                <a:spcPct val="90000"/>
              </a:lnSpc>
              <a:defRPr/>
            </a:pPr>
            <a:endParaRPr kumimoji="0" lang="en-US" sz="1200" u="none" strike="noStrike" kern="1200" cap="none" spc="30" normalizeH="0" baseline="0" noProof="0">
              <a:ln>
                <a:noFill/>
              </a:ln>
              <a:effectLst/>
              <a:uLnTx/>
              <a:uFillTx/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algn="ctr" defTabSz="914400">
              <a:lnSpc>
                <a:spcPct val="90000"/>
              </a:lnSpc>
              <a:defRPr/>
            </a:pPr>
            <a:r>
              <a:rPr lang="en-US" sz="3200" b="1" spc="30">
                <a:solidFill>
                  <a:schemeClr val="accent5"/>
                </a:solidFill>
                <a:latin typeface="Helvetica"/>
                <a:ea typeface="Roboto Lt" panose="02000000000000000000" pitchFamily="2" charset="0"/>
                <a:cs typeface="Arial"/>
              </a:rPr>
              <a:t>888.836.6269</a:t>
            </a:r>
          </a:p>
          <a:p>
            <a:pPr algn="ctr" defTabSz="914400">
              <a:lnSpc>
                <a:spcPct val="90000"/>
              </a:lnSpc>
              <a:defRPr/>
            </a:pPr>
            <a:r>
              <a:rPr lang="en-US" sz="2000" spc="30">
                <a:solidFill>
                  <a:schemeClr val="accent5"/>
                </a:solidFill>
                <a:latin typeface="Helvetica"/>
                <a:ea typeface="Roboto Lt" panose="02000000000000000000" pitchFamily="2" charset="0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help@tenna.com</a:t>
            </a:r>
            <a:r>
              <a:rPr lang="en-US" sz="2000" spc="30">
                <a:solidFill>
                  <a:schemeClr val="accent5"/>
                </a:solidFill>
                <a:latin typeface="Helvetica"/>
                <a:ea typeface="Roboto Lt" panose="02000000000000000000" pitchFamily="2" charset="0"/>
                <a:cs typeface="Arial"/>
              </a:rPr>
              <a:t> </a:t>
            </a:r>
            <a:endParaRPr lang="en-US" sz="1600" b="1" spc="30">
              <a:solidFill>
                <a:schemeClr val="accent5"/>
              </a:solidFill>
              <a:latin typeface="Helvetica"/>
              <a:ea typeface="Roboto Lt" panose="02000000000000000000" pitchFamily="2" charset="0"/>
              <a:cs typeface="Arial"/>
            </a:endParaRPr>
          </a:p>
          <a:p>
            <a:pPr algn="ctr" defTabSz="914400">
              <a:lnSpc>
                <a:spcPct val="90000"/>
              </a:lnSpc>
              <a:defRPr/>
            </a:pPr>
            <a:endParaRPr lang="en-US" sz="1600" b="1" spc="30">
              <a:solidFill>
                <a:schemeClr val="accent5"/>
              </a:solidFill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algn="ctr" defTabSz="914400">
              <a:lnSpc>
                <a:spcPct val="90000"/>
              </a:lnSpc>
              <a:defRPr/>
            </a:pPr>
            <a:r>
              <a:rPr lang="en-US" sz="1600" b="1" spc="30">
                <a:solidFill>
                  <a:schemeClr val="accent5"/>
                </a:solidFill>
                <a:latin typeface="Helvetica"/>
                <a:ea typeface="Roboto Lt" panose="02000000000000000000" pitchFamily="2" charset="0"/>
                <a:cs typeface="Arial"/>
              </a:rPr>
              <a:t>Meet our Support Team!</a:t>
            </a:r>
          </a:p>
          <a:p>
            <a:pPr algn="ctr" defTabSz="914400">
              <a:lnSpc>
                <a:spcPct val="90000"/>
              </a:lnSpc>
              <a:defRPr/>
            </a:pPr>
            <a:r>
              <a:rPr lang="en-US" sz="1600" b="1" spc="30">
                <a:solidFill>
                  <a:schemeClr val="accent5"/>
                </a:solidFill>
                <a:latin typeface="Helvetica"/>
                <a:ea typeface="Roboto Lt" panose="02000000000000000000" pitchFamily="2" charset="0"/>
                <a:cs typeface="Arial"/>
              </a:rPr>
              <a:t>Available M-F 8am-8pm EST</a:t>
            </a:r>
            <a:endParaRPr lang="en-US" sz="1600" spc="30">
              <a:solidFill>
                <a:schemeClr val="accent5"/>
              </a:solidFill>
              <a:latin typeface="Helvetica"/>
              <a:ea typeface="Roboto Lt" panose="02000000000000000000" pitchFamily="2" charset="0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1EC77C-03F9-9844-8AD7-019212C7000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5423" y="2364529"/>
            <a:ext cx="1378215" cy="17899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E875A4-6F99-4568-90EE-BD6374CED7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6542" y="2364529"/>
            <a:ext cx="1485336" cy="17899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3FEB9A-DDEF-DB6B-B7C7-B14D212FAE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4780" y="2364529"/>
            <a:ext cx="1485336" cy="1789998"/>
          </a:xfrm>
          <a:prstGeom prst="rect">
            <a:avLst/>
          </a:prstGeom>
        </p:spPr>
      </p:pic>
      <p:sp>
        <p:nvSpPr>
          <p:cNvPr id="20" name="TextBox 1">
            <a:extLst>
              <a:ext uri="{FF2B5EF4-FFF2-40B4-BE49-F238E27FC236}">
                <a16:creationId xmlns:a16="http://schemas.microsoft.com/office/drawing/2014/main" id="{DCA54BE9-DBF8-9399-3F0A-0B49736F2EB3}"/>
              </a:ext>
            </a:extLst>
          </p:cNvPr>
          <p:cNvSpPr txBox="1"/>
          <p:nvPr/>
        </p:nvSpPr>
        <p:spPr>
          <a:xfrm>
            <a:off x="4180498" y="4161489"/>
            <a:ext cx="198806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latin typeface="Helvetica"/>
                <a:cs typeface="Helvetica"/>
              </a:rPr>
              <a:t>Tyler </a:t>
            </a:r>
            <a:endParaRPr lang="en-US" sz="1600">
              <a:latin typeface="Helvetica" panose="020B0604020202020204" pitchFamily="2" charset="0"/>
              <a:cs typeface="Helvetica" panose="020B0604020202020204" pitchFamily="2" charset="0"/>
            </a:endParaRP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E75D1B93-F06F-7A78-BA0D-768F517B62D8}"/>
              </a:ext>
            </a:extLst>
          </p:cNvPr>
          <p:cNvSpPr txBox="1"/>
          <p:nvPr/>
        </p:nvSpPr>
        <p:spPr>
          <a:xfrm>
            <a:off x="5959874" y="4161490"/>
            <a:ext cx="198806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latin typeface="Helvetica"/>
                <a:cs typeface="Helvetica"/>
              </a:rPr>
              <a:t>Katie </a:t>
            </a:r>
            <a:endParaRPr lang="en-US" sz="1600">
              <a:latin typeface="Helvetica"/>
            </a:endParaRP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A49BB9AA-D4D3-D926-EFBA-F61BEB5A9BE4}"/>
              </a:ext>
            </a:extLst>
          </p:cNvPr>
          <p:cNvSpPr txBox="1"/>
          <p:nvPr/>
        </p:nvSpPr>
        <p:spPr>
          <a:xfrm>
            <a:off x="7703418" y="4165111"/>
            <a:ext cx="198806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latin typeface="Helvetica"/>
                <a:cs typeface="Helvetica"/>
              </a:rPr>
              <a:t>Ron </a:t>
            </a:r>
            <a:endParaRPr lang="en-US" sz="1600">
              <a:latin typeface="Helvetica" panose="020B0604020202020204" pitchFamily="2" charset="0"/>
              <a:cs typeface="Helvetica"/>
            </a:endParaRPr>
          </a:p>
        </p:txBody>
      </p:sp>
      <p:pic>
        <p:nvPicPr>
          <p:cNvPr id="5" name="Picture 4" descr="A person in a suit&#10;&#10;Description automatically generated">
            <a:extLst>
              <a:ext uri="{FF2B5EF4-FFF2-40B4-BE49-F238E27FC236}">
                <a16:creationId xmlns:a16="http://schemas.microsoft.com/office/drawing/2014/main" id="{B103F683-01B6-1D35-8FFA-83E6B68E09A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506" y="2361143"/>
            <a:ext cx="1478491" cy="1797049"/>
          </a:xfrm>
          <a:prstGeom prst="rect">
            <a:avLst/>
          </a:prstGeom>
        </p:spPr>
      </p:pic>
      <p:pic>
        <p:nvPicPr>
          <p:cNvPr id="6" name="Picture 5" descr="A person in a suit&#10;&#10;Description automatically generated">
            <a:extLst>
              <a:ext uri="{FF2B5EF4-FFF2-40B4-BE49-F238E27FC236}">
                <a16:creationId xmlns:a16="http://schemas.microsoft.com/office/drawing/2014/main" id="{FD5A6780-0C17-0D0B-2D2A-2CC9B952351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79595" y="4550832"/>
            <a:ext cx="1812477" cy="1746248"/>
          </a:xfrm>
          <a:prstGeom prst="rect">
            <a:avLst/>
          </a:prstGeom>
        </p:spPr>
      </p:pic>
      <p:pic>
        <p:nvPicPr>
          <p:cNvPr id="7" name="Picture 6" descr="A person with a beard and nose ring&#10;&#10;Description automatically generated">
            <a:extLst>
              <a:ext uri="{FF2B5EF4-FFF2-40B4-BE49-F238E27FC236}">
                <a16:creationId xmlns:a16="http://schemas.microsoft.com/office/drawing/2014/main" id="{7AB162BB-E386-4434-77BE-6B2B2CF955E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9026" y="4502150"/>
            <a:ext cx="1483783" cy="1822450"/>
          </a:xfrm>
          <a:prstGeom prst="rect">
            <a:avLst/>
          </a:prstGeom>
        </p:spPr>
      </p:pic>
      <p:pic>
        <p:nvPicPr>
          <p:cNvPr id="8" name="Picture 7" descr="A person with glasses and beard&#10;&#10;Description automatically generated">
            <a:extLst>
              <a:ext uri="{FF2B5EF4-FFF2-40B4-BE49-F238E27FC236}">
                <a16:creationId xmlns:a16="http://schemas.microsoft.com/office/drawing/2014/main" id="{F7803E8C-D026-E3DD-609A-878F945E194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9455" y="4504269"/>
            <a:ext cx="1516591" cy="1839382"/>
          </a:xfrm>
          <a:prstGeom prst="rect">
            <a:avLst/>
          </a:prstGeom>
        </p:spPr>
      </p:pic>
      <p:pic>
        <p:nvPicPr>
          <p:cNvPr id="10" name="Picture 9" descr="A person in a suit&#10;&#10;Description automatically generated">
            <a:extLst>
              <a:ext uri="{FF2B5EF4-FFF2-40B4-BE49-F238E27FC236}">
                <a16:creationId xmlns:a16="http://schemas.microsoft.com/office/drawing/2014/main" id="{026B8767-1635-25D4-D0BD-84564133326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87" y="4505326"/>
            <a:ext cx="1482725" cy="18372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2AE9F1-0812-B041-DDD8-BB5BCED351D2}"/>
              </a:ext>
            </a:extLst>
          </p:cNvPr>
          <p:cNvSpPr txBox="1"/>
          <p:nvPr/>
        </p:nvSpPr>
        <p:spPr>
          <a:xfrm>
            <a:off x="9990666" y="4169834"/>
            <a:ext cx="128058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ea typeface="Calibri" panose="020F0502020204030204"/>
                <a:cs typeface="Calibri" panose="020F0502020204030204"/>
              </a:rPr>
              <a:t>Jeremy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D99F7F-7347-129A-3061-2C183EE7F952}"/>
              </a:ext>
            </a:extLst>
          </p:cNvPr>
          <p:cNvSpPr txBox="1"/>
          <p:nvPr/>
        </p:nvSpPr>
        <p:spPr>
          <a:xfrm>
            <a:off x="4804833" y="6339416"/>
            <a:ext cx="7725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Don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8D0557-82D1-57BB-3F38-26517E4E0D6C}"/>
              </a:ext>
            </a:extLst>
          </p:cNvPr>
          <p:cNvSpPr txBox="1"/>
          <p:nvPr/>
        </p:nvSpPr>
        <p:spPr>
          <a:xfrm>
            <a:off x="6476999" y="6339417"/>
            <a:ext cx="9630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Gabriel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9F5AF5-6A5E-830B-1284-E5AF143483E6}"/>
              </a:ext>
            </a:extLst>
          </p:cNvPr>
          <p:cNvSpPr txBox="1"/>
          <p:nvPr/>
        </p:nvSpPr>
        <p:spPr>
          <a:xfrm>
            <a:off x="8180917" y="6339417"/>
            <a:ext cx="10371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Aehim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781854-5EDE-2318-19EA-F6BD45469F56}"/>
              </a:ext>
            </a:extLst>
          </p:cNvPr>
          <p:cNvSpPr txBox="1"/>
          <p:nvPr/>
        </p:nvSpPr>
        <p:spPr>
          <a:xfrm>
            <a:off x="10128249" y="6339417"/>
            <a:ext cx="10583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Scott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368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 fontScale="92500" lnSpcReduction="10000"/>
          </a:bodyPr>
          <a:lstStyle/>
          <a:p>
            <a:r>
              <a:rPr lang="en-US">
                <a:solidFill>
                  <a:srgbClr val="FFC000"/>
                </a:solidFill>
                <a:latin typeface="Helvetica"/>
                <a:cs typeface="Helvetica"/>
              </a:rPr>
              <a:t>New! TennaCANbus </a:t>
            </a:r>
            <a:r>
              <a:rPr lang="en-US" b="0">
                <a:solidFill>
                  <a:srgbClr val="FFC000"/>
                </a:solidFill>
                <a:latin typeface="Helvetica"/>
                <a:cs typeface="Helvetica"/>
              </a:rPr>
              <a:t>+ ELD</a:t>
            </a:r>
            <a:endParaRPr lang="en-US" b="0">
              <a:solidFill>
                <a:srgbClr val="FFC000"/>
              </a:solidFill>
              <a:cs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897688-D533-67B7-A8AB-0BA081DDA658}"/>
              </a:ext>
            </a:extLst>
          </p:cNvPr>
          <p:cNvSpPr txBox="1"/>
          <p:nvPr/>
        </p:nvSpPr>
        <p:spPr>
          <a:xfrm>
            <a:off x="801822" y="2299449"/>
            <a:ext cx="4822257" cy="26961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lnSpc>
                <a:spcPct val="90000"/>
              </a:lnSpc>
              <a:defRPr/>
            </a:pPr>
            <a:r>
              <a:rPr kumimoji="0" lang="en-US" sz="2000" u="none" strike="noStrike" kern="1200" cap="none" spc="30" normalizeH="0" baseline="0" noProof="0">
                <a:ln>
                  <a:noFill/>
                </a:ln>
                <a:solidFill>
                  <a:srgbClr val="FD4F00"/>
                </a:solidFill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  <a:t>Tenna’s ELD </a:t>
            </a:r>
            <a:r>
              <a:rPr kumimoji="0" lang="en-US" sz="2000" b="1" u="none" strike="noStrike" kern="1200" cap="none" spc="30" normalizeH="0" baseline="0" noProof="0">
                <a:ln>
                  <a:noFill/>
                </a:ln>
                <a:solidFill>
                  <a:srgbClr val="FD4F00"/>
                </a:solidFill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  <a:t>powered by Gorilla Safety </a:t>
            </a:r>
            <a:r>
              <a:rPr kumimoji="0" lang="en-US" sz="2000" u="none" strike="noStrike" kern="1200" cap="none" spc="30" normalizeH="0" baseline="0" noProof="0">
                <a:ln>
                  <a:noFill/>
                </a:ln>
                <a:solidFill>
                  <a:srgbClr val="FD4F00"/>
                </a:solidFill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  <a:t>enables contractors to maintain the regulatory compliance they need for on road travel as an extension of their equipment management processes performed in Tenna.</a:t>
            </a:r>
          </a:p>
          <a:p>
            <a:pPr defTabSz="914400">
              <a:lnSpc>
                <a:spcPct val="90000"/>
              </a:lnSpc>
              <a:defRPr/>
            </a:pPr>
            <a:endParaRPr lang="en-US" sz="2000" b="1" spc="30">
              <a:solidFill>
                <a:srgbClr val="FD4F00"/>
              </a:solidFill>
              <a:latin typeface="Helvetica"/>
              <a:ea typeface="Roboto Lt" panose="02000000000000000000" pitchFamily="2" charset="0"/>
              <a:cs typeface="Arial"/>
            </a:endParaRPr>
          </a:p>
          <a:p>
            <a:pPr defTabSz="914400">
              <a:lnSpc>
                <a:spcPct val="90000"/>
              </a:lnSpc>
              <a:defRPr/>
            </a:pPr>
            <a:r>
              <a:rPr lang="en-US" sz="1600" b="1" spc="30">
                <a:solidFill>
                  <a:srgbClr val="00B2D3"/>
                </a:solidFill>
                <a:latin typeface="Helvetica"/>
                <a:ea typeface="Roboto Lt" panose="02000000000000000000" pitchFamily="2" charset="0"/>
                <a:cs typeface="Arial"/>
              </a:rPr>
              <a:t>Now extended to </a:t>
            </a:r>
            <a:r>
              <a:rPr lang="en-US" sz="1600" b="1" spc="30" err="1">
                <a:solidFill>
                  <a:srgbClr val="00B2D3"/>
                </a:solidFill>
                <a:latin typeface="Helvetica"/>
                <a:ea typeface="Roboto Lt" panose="02000000000000000000" pitchFamily="2" charset="0"/>
                <a:cs typeface="Arial"/>
              </a:rPr>
              <a:t>TennaCANbus</a:t>
            </a:r>
            <a:r>
              <a:rPr lang="en-US" sz="1600" b="1" spc="30">
                <a:solidFill>
                  <a:srgbClr val="00B2D3"/>
                </a:solidFill>
                <a:latin typeface="Helvetica"/>
                <a:ea typeface="Roboto Lt" panose="02000000000000000000" pitchFamily="2" charset="0"/>
                <a:cs typeface="Arial"/>
              </a:rPr>
              <a:t> trackers! Enable your heavy on road vehicles or equipment for HOS and ELD. </a:t>
            </a:r>
          </a:p>
        </p:txBody>
      </p:sp>
      <p:pic>
        <p:nvPicPr>
          <p:cNvPr id="3" name="Picture 2" descr="A screen shot of a phone&#10;&#10;Description automatically generated">
            <a:extLst>
              <a:ext uri="{FF2B5EF4-FFF2-40B4-BE49-F238E27FC236}">
                <a16:creationId xmlns:a16="http://schemas.microsoft.com/office/drawing/2014/main" id="{3565095B-D3CC-7261-F578-8E326C580E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719"/>
          <a:stretch/>
        </p:blipFill>
        <p:spPr>
          <a:xfrm>
            <a:off x="6567922" y="986369"/>
            <a:ext cx="2411225" cy="4879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grey gorilla face with orange eyes&#10;&#10;Description automatically generated">
            <a:extLst>
              <a:ext uri="{FF2B5EF4-FFF2-40B4-BE49-F238E27FC236}">
                <a16:creationId xmlns:a16="http://schemas.microsoft.com/office/drawing/2014/main" id="{D7FCD9D0-58F9-76AE-B291-5AA4A37237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157" y="4066227"/>
            <a:ext cx="2091193" cy="2091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black rectangular object with orange logo&#10;&#10;Description automatically generated">
            <a:extLst>
              <a:ext uri="{FF2B5EF4-FFF2-40B4-BE49-F238E27FC236}">
                <a16:creationId xmlns:a16="http://schemas.microsoft.com/office/drawing/2014/main" id="{9D456259-FE65-52CD-98DE-2C0AC7A2E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2423" y="1975688"/>
            <a:ext cx="2299457" cy="1506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12677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6332D9-538B-5369-B876-AEDA7B267EB9}"/>
              </a:ext>
            </a:extLst>
          </p:cNvPr>
          <p:cNvSpPr txBox="1"/>
          <p:nvPr/>
        </p:nvSpPr>
        <p:spPr>
          <a:xfrm>
            <a:off x="6450195" y="1878473"/>
            <a:ext cx="5325728" cy="40010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Helvetica"/>
              </a:rPr>
              <a:t>Newly added </a:t>
            </a:r>
            <a:r>
              <a:rPr lang="en-US" sz="2400" err="1">
                <a:solidFill>
                  <a:schemeClr val="accent3"/>
                </a:solidFill>
                <a:latin typeface="Helvetica"/>
                <a:cs typeface="Helvetica"/>
              </a:rPr>
              <a:t>TennaCANbus</a:t>
            </a:r>
            <a:r>
              <a:rPr lang="en-US" sz="2400">
                <a:solidFill>
                  <a:schemeClr val="accent3"/>
                </a:solidFill>
                <a:latin typeface="Helvetica"/>
                <a:cs typeface="Helvetica"/>
              </a:rPr>
              <a:t> Adapters:</a:t>
            </a:r>
            <a:endParaRPr lang="en-US">
              <a:solidFill>
                <a:schemeClr val="accent3"/>
              </a:solidFill>
            </a:endParaRP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228600"/>
            <a:r>
              <a:rPr lang="en-US" sz="1600" b="1">
                <a:solidFill>
                  <a:srgbClr val="00B2D3"/>
                </a:solidFill>
                <a:latin typeface="Helvetica"/>
                <a:cs typeface="Helvetica"/>
              </a:rPr>
              <a:t>Deutz 12 pin </a:t>
            </a:r>
          </a:p>
          <a:p>
            <a:pPr marL="228600"/>
            <a:r>
              <a:rPr lang="en-US" sz="1600">
                <a:solidFill>
                  <a:srgbClr val="222222"/>
                </a:solidFill>
                <a:latin typeface="Helvetica"/>
                <a:cs typeface="Helvetica"/>
              </a:rPr>
              <a:t>Compatible with Deutz powered assets, </a:t>
            </a:r>
            <a:r>
              <a:rPr lang="en-US" sz="1600" err="1">
                <a:solidFill>
                  <a:srgbClr val="222222"/>
                </a:solidFill>
                <a:latin typeface="Helvetica"/>
                <a:cs typeface="Helvetica"/>
              </a:rPr>
              <a:t>Bomag</a:t>
            </a:r>
            <a:r>
              <a:rPr lang="en-US" sz="1600">
                <a:solidFill>
                  <a:srgbClr val="222222"/>
                </a:solidFill>
                <a:latin typeface="Helvetica"/>
                <a:cs typeface="Helvetica"/>
              </a:rPr>
              <a:t>, Hamm, Genie, JLG Lifts, Doosan Air Compressor (Deutz powered), Wirtgen, Gehl, Kawasaki Construction Equipment</a:t>
            </a:r>
            <a:br>
              <a:rPr lang="en-US" sz="1600">
                <a:solidFill>
                  <a:srgbClr val="222222"/>
                </a:solidFill>
                <a:latin typeface="Helvetica"/>
                <a:cs typeface="Helvetica"/>
              </a:rPr>
            </a:br>
            <a:endParaRPr lang="en-US" sz="1600">
              <a:solidFill>
                <a:srgbClr val="222222"/>
              </a:solidFill>
              <a:latin typeface="Helvetica"/>
              <a:cs typeface="Helvetica"/>
            </a:endParaRPr>
          </a:p>
          <a:p>
            <a:pPr marL="228600"/>
            <a:r>
              <a:rPr lang="en-US" sz="1600" b="1">
                <a:solidFill>
                  <a:srgbClr val="00B2D3"/>
                </a:solidFill>
                <a:latin typeface="Helvetica"/>
                <a:ea typeface="Calibri" panose="020F0502020204030204"/>
                <a:cs typeface="Helvetica"/>
              </a:rPr>
              <a:t>CAT 9 pin Straight Cable</a:t>
            </a:r>
          </a:p>
          <a:p>
            <a:pPr marL="228600"/>
            <a:r>
              <a:rPr lang="en-US" sz="1600">
                <a:solidFill>
                  <a:srgbClr val="222222"/>
                </a:solidFill>
                <a:latin typeface="Helvetica"/>
                <a:ea typeface="Calibri" panose="020F0502020204030204"/>
                <a:cs typeface="Helvetica"/>
              </a:rPr>
              <a:t>Compatible with newer CAT </a:t>
            </a:r>
            <a:r>
              <a:rPr lang="en-US" sz="1600" err="1">
                <a:solidFill>
                  <a:srgbClr val="222222"/>
                </a:solidFill>
                <a:latin typeface="Helvetica"/>
                <a:ea typeface="Calibri" panose="020F0502020204030204"/>
                <a:cs typeface="Helvetica"/>
              </a:rPr>
              <a:t>Skidsteers</a:t>
            </a:r>
            <a:r>
              <a:rPr lang="en-US" sz="1600">
                <a:solidFill>
                  <a:srgbClr val="222222"/>
                </a:solidFill>
                <a:latin typeface="Helvetica"/>
                <a:ea typeface="Calibri" panose="020F0502020204030204"/>
                <a:cs typeface="Helvetica"/>
              </a:rPr>
              <a:t>, CAT Telehandlers, and newer CAT Mini Excavators</a:t>
            </a:r>
            <a:br>
              <a:rPr lang="en-US" sz="1600">
                <a:solidFill>
                  <a:srgbClr val="222222"/>
                </a:solidFill>
                <a:latin typeface="Helvetica"/>
                <a:ea typeface="Calibri" panose="020F0502020204030204"/>
                <a:cs typeface="Helvetica"/>
              </a:rPr>
            </a:br>
            <a:endParaRPr lang="en-US" sz="1600">
              <a:solidFill>
                <a:srgbClr val="222222"/>
              </a:solidFill>
              <a:latin typeface="Helvetica"/>
              <a:ea typeface="Calibri" panose="020F0502020204030204"/>
              <a:cs typeface="Helvetica"/>
            </a:endParaRPr>
          </a:p>
          <a:p>
            <a:pPr marL="228600"/>
            <a:r>
              <a:rPr lang="en-US" sz="1600" b="1">
                <a:solidFill>
                  <a:srgbClr val="00B2D3"/>
                </a:solidFill>
                <a:latin typeface="Helvetica"/>
                <a:ea typeface="Calibri" panose="020F0502020204030204"/>
                <a:cs typeface="Helvetica"/>
              </a:rPr>
              <a:t>John Deere 9 pin Straight Cable</a:t>
            </a:r>
          </a:p>
          <a:p>
            <a:pPr marL="228600"/>
            <a:r>
              <a:rPr lang="en-US" sz="1600">
                <a:solidFill>
                  <a:srgbClr val="222222"/>
                </a:solidFill>
                <a:latin typeface="Helvetica"/>
                <a:ea typeface="Calibri" panose="020F0502020204030204"/>
                <a:cs typeface="Helvetica"/>
              </a:rPr>
              <a:t>Compatible with newer John Deere Backhoes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New! TennaCANbus </a:t>
            </a:r>
            <a:r>
              <a:rPr lang="en-US" b="0">
                <a:latin typeface="Helvetica"/>
                <a:cs typeface="Helvetica"/>
              </a:rPr>
              <a:t>Adapters</a:t>
            </a:r>
          </a:p>
          <a:p>
            <a:endParaRPr lang="en-US">
              <a:cs typeface="Helvetica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0C6C86-2A4C-4389-CF9F-DCC5FEE9E074}"/>
              </a:ext>
            </a:extLst>
          </p:cNvPr>
          <p:cNvGrpSpPr/>
          <p:nvPr/>
        </p:nvGrpSpPr>
        <p:grpSpPr>
          <a:xfrm>
            <a:off x="871398" y="1630520"/>
            <a:ext cx="5059252" cy="4497000"/>
            <a:chOff x="456023" y="1393185"/>
            <a:chExt cx="5271010" cy="4628867"/>
          </a:xfrm>
        </p:grpSpPr>
        <p:pic>
          <p:nvPicPr>
            <p:cNvPr id="6" name="Picture 5" descr="A close-up of an orange cable&#10;&#10;Description automatically generated">
              <a:extLst>
                <a:ext uri="{FF2B5EF4-FFF2-40B4-BE49-F238E27FC236}">
                  <a16:creationId xmlns:a16="http://schemas.microsoft.com/office/drawing/2014/main" id="{B15E0EBE-DDF0-3360-20BA-414055749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6023" y="1393185"/>
              <a:ext cx="3068226" cy="2366652"/>
            </a:xfrm>
            <a:prstGeom prst="rect">
              <a:avLst/>
            </a:prstGeom>
            <a:ln w="28575">
              <a:solidFill>
                <a:srgbClr val="FD4F00"/>
              </a:solidFill>
            </a:ln>
          </p:spPr>
        </p:pic>
        <p:pic>
          <p:nvPicPr>
            <p:cNvPr id="9" name="Picture 8" descr="A wire with a green and black connector&#10;&#10;Description automatically generated with medium confidence">
              <a:extLst>
                <a:ext uri="{FF2B5EF4-FFF2-40B4-BE49-F238E27FC236}">
                  <a16:creationId xmlns:a16="http://schemas.microsoft.com/office/drawing/2014/main" id="{3CCD2180-A0A3-FB7C-03F5-147893B19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023" y="3694355"/>
              <a:ext cx="3068227" cy="2327697"/>
            </a:xfrm>
            <a:prstGeom prst="rect">
              <a:avLst/>
            </a:prstGeom>
            <a:ln w="28575">
              <a:solidFill>
                <a:srgbClr val="FD4F00"/>
              </a:solidFill>
            </a:ln>
          </p:spPr>
        </p:pic>
        <p:pic>
          <p:nvPicPr>
            <p:cNvPr id="3" name="Picture 2" descr="A cable with a connector&#10;&#10;Description automatically generated with medium confidence">
              <a:extLst>
                <a:ext uri="{FF2B5EF4-FFF2-40B4-BE49-F238E27FC236}">
                  <a16:creationId xmlns:a16="http://schemas.microsoft.com/office/drawing/2014/main" id="{6157716D-2CF5-DEC4-3968-B09D0C298F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4250" y="1393185"/>
              <a:ext cx="2202783" cy="4628867"/>
            </a:xfrm>
            <a:prstGeom prst="rect">
              <a:avLst/>
            </a:prstGeom>
            <a:ln w="28575">
              <a:solidFill>
                <a:srgbClr val="FD4F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54956855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 fontScale="92500" lnSpcReduction="10000"/>
          </a:bodyPr>
          <a:lstStyle/>
          <a:p>
            <a:r>
              <a:rPr lang="en-US">
                <a:solidFill>
                  <a:srgbClr val="FFC000"/>
                </a:solidFill>
                <a:latin typeface="Helvetica"/>
                <a:cs typeface="Helvetica"/>
              </a:rPr>
              <a:t>New! TennaCAM 2.0 </a:t>
            </a:r>
            <a:r>
              <a:rPr lang="en-US" b="0">
                <a:solidFill>
                  <a:srgbClr val="FFC000"/>
                </a:solidFill>
                <a:latin typeface="Helvetica"/>
                <a:cs typeface="Helvetica"/>
              </a:rPr>
              <a:t>Larger SD Cards</a:t>
            </a:r>
            <a:endParaRPr lang="en-US" b="0">
              <a:solidFill>
                <a:srgbClr val="FFC000"/>
              </a:solidFill>
              <a:cs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C03063-206E-6CFE-FA81-24A5879EBF54}"/>
              </a:ext>
            </a:extLst>
          </p:cNvPr>
          <p:cNvSpPr txBox="1"/>
          <p:nvPr/>
        </p:nvSpPr>
        <p:spPr>
          <a:xfrm>
            <a:off x="8239680" y="4824760"/>
            <a:ext cx="326976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897688-D533-67B7-A8AB-0BA081DDA658}"/>
              </a:ext>
            </a:extLst>
          </p:cNvPr>
          <p:cNvSpPr txBox="1"/>
          <p:nvPr/>
        </p:nvSpPr>
        <p:spPr>
          <a:xfrm>
            <a:off x="797259" y="2357237"/>
            <a:ext cx="4039738" cy="31947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lnSpc>
                <a:spcPct val="90000"/>
              </a:lnSpc>
              <a:defRPr/>
            </a:pPr>
            <a:r>
              <a:rPr lang="en-US" sz="2400" spc="30">
                <a:solidFill>
                  <a:srgbClr val="FD4F00"/>
                </a:solidFill>
                <a:latin typeface="Helvetica"/>
                <a:cs typeface="Arial"/>
              </a:rPr>
              <a:t>Larger SD Cards now available to expand storage capabilities for your TennaCAM 2.0 </a:t>
            </a:r>
            <a:endParaRPr lang="en-US"/>
          </a:p>
          <a:p>
            <a:pPr lvl="1" defTabSz="914400">
              <a:lnSpc>
                <a:spcPct val="90000"/>
              </a:lnSpc>
              <a:defRPr/>
            </a:pPr>
            <a:endParaRPr lang="en-US" sz="16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7429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/>
                <a:ea typeface="+mn-lt"/>
                <a:cs typeface="Arial"/>
              </a:rPr>
              <a:t>4x the storage capacity of a standard SD card </a:t>
            </a:r>
            <a:endParaRPr lang="en-US"/>
          </a:p>
          <a:p>
            <a:pPr marL="7429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/>
                <a:ea typeface="Calibri"/>
                <a:cs typeface="Arial"/>
              </a:rPr>
              <a:t>Easy to install/replace</a:t>
            </a:r>
          </a:p>
          <a:p>
            <a:pPr marL="742950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/>
                <a:ea typeface="Calibri"/>
                <a:cs typeface="Arial"/>
              </a:rPr>
              <a:t>Ideal for trucks that are heavily used 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1600" spc="30">
              <a:latin typeface="Helvetica"/>
              <a:cs typeface="Arial"/>
            </a:endParaRPr>
          </a:p>
          <a:p>
            <a:pPr lvl="1" defTabSz="914400">
              <a:lnSpc>
                <a:spcPct val="90000"/>
              </a:lnSpc>
              <a:defRPr/>
            </a:pPr>
            <a:endParaRPr lang="en-US" sz="1600" spc="30">
              <a:latin typeface="Helvetica"/>
              <a:cs typeface="Arial"/>
            </a:endParaRPr>
          </a:p>
        </p:txBody>
      </p:sp>
      <p:pic>
        <p:nvPicPr>
          <p:cNvPr id="7" name="Picture 6" descr="A black car camera with a camera attached&#10;&#10;Description automatically generated">
            <a:extLst>
              <a:ext uri="{FF2B5EF4-FFF2-40B4-BE49-F238E27FC236}">
                <a16:creationId xmlns:a16="http://schemas.microsoft.com/office/drawing/2014/main" id="{ABF47E20-23AB-4171-D1E3-4D889CD01D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603" y="1751461"/>
            <a:ext cx="4039737" cy="4039737"/>
          </a:xfrm>
          <a:prstGeom prst="rect">
            <a:avLst/>
          </a:prstGeom>
        </p:spPr>
      </p:pic>
      <p:pic>
        <p:nvPicPr>
          <p:cNvPr id="2" name="Picture 1" descr="A close up of a memory card&#10;&#10;Description automatically generated">
            <a:extLst>
              <a:ext uri="{FF2B5EF4-FFF2-40B4-BE49-F238E27FC236}">
                <a16:creationId xmlns:a16="http://schemas.microsoft.com/office/drawing/2014/main" id="{A0B0E1C9-B4DE-898C-50C0-4A48A5A0966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2541" y="1751461"/>
            <a:ext cx="2355076" cy="155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8631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ound, outdoor, arthropod, old&#10;&#10;Description automatically generated">
            <a:extLst>
              <a:ext uri="{FF2B5EF4-FFF2-40B4-BE49-F238E27FC236}">
                <a16:creationId xmlns:a16="http://schemas.microsoft.com/office/drawing/2014/main" id="{A30FC138-4F8F-B9C5-871C-710A41FB86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221B0C-F94B-9643-8A42-E99A3F3373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75000"/>
                </a:schemeClr>
              </a:gs>
              <a:gs pos="100000">
                <a:schemeClr val="accent5">
                  <a:alpha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D2DF67-39C2-DF46-B5BB-0D20DFE8E42A}"/>
              </a:ext>
            </a:extLst>
          </p:cNvPr>
          <p:cNvSpPr txBox="1"/>
          <p:nvPr/>
        </p:nvSpPr>
        <p:spPr>
          <a:xfrm>
            <a:off x="826206" y="2560965"/>
            <a:ext cx="11112240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6600" b="1">
                <a:solidFill>
                  <a:schemeClr val="bg1"/>
                </a:solidFill>
                <a:latin typeface="Helvetica"/>
                <a:ea typeface="Roboto"/>
                <a:cs typeface="Helvetica"/>
              </a:rPr>
              <a:t>CORE Enhancements</a:t>
            </a:r>
            <a:endParaRPr lang="en-US" sz="6600" b="1">
              <a:solidFill>
                <a:schemeClr val="bg1"/>
              </a:solidFill>
              <a:latin typeface="Helvetica" panose="020B0604020202020204" pitchFamily="2" charset="0"/>
              <a:ea typeface="Roboto" pitchFamily="2" charset="0"/>
              <a:cs typeface="Helvetica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D16677C-75AE-69A3-3AF9-7DE2BFA960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2294" y="5683170"/>
            <a:ext cx="1266847" cy="57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46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 </a:t>
            </a:r>
            <a:r>
              <a:rPr lang="en-US" b="0">
                <a:latin typeface="Helvetica"/>
                <a:cs typeface="Helvetica"/>
              </a:rPr>
              <a:t>Assets</a:t>
            </a:r>
          </a:p>
          <a:p>
            <a:endParaRPr lang="en-US"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42814-A8EB-2E32-49A9-715789EA3F21}"/>
              </a:ext>
            </a:extLst>
          </p:cNvPr>
          <p:cNvSpPr txBox="1"/>
          <p:nvPr/>
        </p:nvSpPr>
        <p:spPr>
          <a:xfrm>
            <a:off x="682554" y="1557967"/>
            <a:ext cx="3472971" cy="35086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New Asset Fields</a:t>
            </a:r>
            <a:endParaRPr lang="en-US">
              <a:solidFill>
                <a:schemeClr val="accent3"/>
              </a:solidFill>
            </a:endParaRPr>
          </a:p>
          <a:p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Users may now capture and report on the following information for their assets: </a:t>
            </a:r>
            <a:endParaRPr lang="en-US"/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>
                <a:latin typeface="Helvetica"/>
                <a:ea typeface="+mn-lt"/>
                <a:cs typeface="Helvetica"/>
              </a:rPr>
              <a:t>Warranties</a:t>
            </a:r>
          </a:p>
          <a:p>
            <a:pPr marL="971550" lvl="1" indent="-285750">
              <a:buFont typeface="Courier New"/>
              <a:buChar char="o"/>
            </a:pPr>
            <a:r>
              <a:rPr lang="en-US">
                <a:latin typeface="Helvetica"/>
                <a:ea typeface="+mn-lt"/>
                <a:cs typeface="Helvetica"/>
              </a:rPr>
              <a:t>By Hours </a:t>
            </a:r>
          </a:p>
          <a:p>
            <a:pPr marL="971550" lvl="1" indent="-285750">
              <a:buFont typeface="Courier New"/>
              <a:buChar char="o"/>
            </a:pPr>
            <a:r>
              <a:rPr lang="en-US">
                <a:latin typeface="Helvetica"/>
                <a:ea typeface="+mn-lt"/>
                <a:cs typeface="Helvetica"/>
              </a:rPr>
              <a:t>By Miles </a:t>
            </a:r>
          </a:p>
          <a:p>
            <a:pPr marL="971550" lvl="1" indent="-285750">
              <a:buFont typeface="Courier New"/>
              <a:buChar char="o"/>
            </a:pPr>
            <a:r>
              <a:rPr lang="en-US">
                <a:latin typeface="Helvetica"/>
                <a:ea typeface="+mn-lt"/>
                <a:cs typeface="Helvetica"/>
              </a:rPr>
              <a:t>By Date</a:t>
            </a:r>
          </a:p>
          <a:p>
            <a:pPr marL="514350" indent="-285750">
              <a:buFont typeface="Arial"/>
              <a:buChar char="•"/>
            </a:pPr>
            <a:r>
              <a:rPr lang="en-US">
                <a:latin typeface="Helvetica"/>
                <a:ea typeface="+mn-lt"/>
                <a:cs typeface="Helvetica"/>
              </a:rPr>
              <a:t>Registrations</a:t>
            </a:r>
            <a:endParaRPr lang="en-US"/>
          </a:p>
          <a:p>
            <a:pPr marL="514350" indent="-285750">
              <a:buFont typeface="Arial"/>
              <a:buChar char="•"/>
            </a:pPr>
            <a:r>
              <a:rPr lang="en-US">
                <a:latin typeface="Helvetica"/>
                <a:ea typeface="+mn-lt"/>
              </a:rPr>
              <a:t>Dimensions &amp; Engine Specs </a:t>
            </a:r>
            <a:endParaRPr lang="en-US">
              <a:latin typeface="Helvetica"/>
              <a:ea typeface="+mn-lt"/>
              <a:cs typeface="Helvetica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D0457D6C-9567-8E76-E7F2-EA81188726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773" y="3771476"/>
            <a:ext cx="6806339" cy="819675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BB58E4DD-CACB-9A04-987D-7B080B9746C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2271" y="2606200"/>
            <a:ext cx="6795185" cy="1015102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6" name="Picture 5" descr="A screenshot of a phone&#10;&#10;Description automatically generated">
            <a:extLst>
              <a:ext uri="{FF2B5EF4-FFF2-40B4-BE49-F238E27FC236}">
                <a16:creationId xmlns:a16="http://schemas.microsoft.com/office/drawing/2014/main" id="{7EF7A9F7-3149-17DF-A807-D03C221ADEF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890" y="4783359"/>
            <a:ext cx="6803909" cy="1695131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8" name="Picture 7" descr="A screenshot of a phone&#10;&#10;Description automatically generated">
            <a:extLst>
              <a:ext uri="{FF2B5EF4-FFF2-40B4-BE49-F238E27FC236}">
                <a16:creationId xmlns:a16="http://schemas.microsoft.com/office/drawing/2014/main" id="{0D0D910E-2035-535D-BB18-085AAB8BC15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592" y="988507"/>
            <a:ext cx="6781348" cy="1450397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99764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367F7-C710-A18B-F222-BD4651AB3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CC458E-B434-2A8D-4120-FB6A32961B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 </a:t>
            </a:r>
            <a:r>
              <a:rPr lang="en-US" b="0">
                <a:latin typeface="Helvetica"/>
                <a:cs typeface="Helvetica"/>
              </a:rPr>
              <a:t>Assets</a:t>
            </a:r>
          </a:p>
          <a:p>
            <a:endParaRPr lang="en-US">
              <a:cs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A4A832-B9CC-886A-30DC-DE7E1EF23A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6295" y="1134983"/>
            <a:ext cx="4230418" cy="3603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D74D97-3AAC-B9B6-DBDB-117C16C57633}"/>
              </a:ext>
            </a:extLst>
          </p:cNvPr>
          <p:cNvSpPr txBox="1"/>
          <p:nvPr/>
        </p:nvSpPr>
        <p:spPr>
          <a:xfrm>
            <a:off x="682554" y="1804567"/>
            <a:ext cx="3611540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Expiring Registration Notification</a:t>
            </a:r>
          </a:p>
          <a:p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Get notified of upcoming registration expiration.  </a:t>
            </a: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22223A8-96B9-93AA-45DE-BC3E39C402B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704" y="5231783"/>
            <a:ext cx="9623778" cy="411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>
              <a:srgbClr val="000000">
                <a:alpha val="40000"/>
              </a:srgbClr>
            </a:outerShd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8721901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 </a:t>
            </a:r>
            <a:r>
              <a:rPr lang="en-US" b="0">
                <a:latin typeface="Helvetica"/>
                <a:cs typeface="Helvetica"/>
              </a:rPr>
              <a:t>Assets</a:t>
            </a:r>
          </a:p>
          <a:p>
            <a:endParaRPr lang="en-US"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42814-A8EB-2E32-49A9-715789EA3F21}"/>
              </a:ext>
            </a:extLst>
          </p:cNvPr>
          <p:cNvSpPr txBox="1"/>
          <p:nvPr/>
        </p:nvSpPr>
        <p:spPr>
          <a:xfrm>
            <a:off x="747157" y="1821846"/>
            <a:ext cx="3151743" cy="39087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accent3"/>
                </a:solidFill>
                <a:latin typeface="Helvetica"/>
                <a:cs typeface="Arial"/>
              </a:rPr>
              <a:t>New! </a:t>
            </a:r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Asset Details Side Panel</a:t>
            </a:r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View Critical Information from any page!</a:t>
            </a:r>
            <a:b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</a:br>
            <a:endParaRPr lang="en-US" sz="1400" b="1">
              <a:solidFill>
                <a:srgbClr val="00B2D3"/>
              </a:solidFill>
              <a:latin typeface="Helvetica" panose="020B0604020202020204" pitchFamily="2" charset="0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>
                <a:latin typeface="Calibri"/>
                <a:ea typeface="+mn-lt"/>
                <a:cs typeface="Calibri"/>
              </a:rPr>
              <a:t>Schedule</a:t>
            </a:r>
          </a:p>
          <a:p>
            <a:pPr marL="514350" indent="-285750">
              <a:buFont typeface="Arial"/>
              <a:buChar char="•"/>
            </a:pPr>
            <a:r>
              <a:rPr lang="en-US">
                <a:latin typeface="Calibri"/>
                <a:ea typeface="+mn-lt"/>
                <a:cs typeface="Calibri"/>
              </a:rPr>
              <a:t>Resource Management</a:t>
            </a:r>
          </a:p>
          <a:p>
            <a:pPr marL="514350" indent="-285750">
              <a:buFont typeface="Arial"/>
              <a:buChar char="•"/>
            </a:pPr>
            <a:r>
              <a:rPr lang="en-US">
                <a:latin typeface="Calibri"/>
                <a:ea typeface="+mn-lt"/>
                <a:cs typeface="Calibri"/>
              </a:rPr>
              <a:t>Maintenance</a:t>
            </a:r>
          </a:p>
          <a:p>
            <a:pPr marL="514350" indent="-285750">
              <a:buFont typeface="Arial"/>
              <a:buChar char="•"/>
            </a:pPr>
            <a:r>
              <a:rPr lang="en-US">
                <a:latin typeface="Calibri"/>
                <a:ea typeface="+mn-lt"/>
                <a:cs typeface="Calibri"/>
              </a:rPr>
              <a:t>Sites &gt; Assets</a:t>
            </a:r>
          </a:p>
          <a:p>
            <a:pPr marL="514350" indent="-285750">
              <a:buFont typeface="Arial"/>
              <a:buChar char="•"/>
            </a:pPr>
            <a:r>
              <a:rPr lang="en-US">
                <a:latin typeface="Calibri"/>
                <a:ea typeface="+mn-lt"/>
                <a:cs typeface="Calibri"/>
              </a:rPr>
              <a:t>Maps</a:t>
            </a:r>
          </a:p>
          <a:p>
            <a:pPr marL="971550" lvl="1" indent="-285750">
              <a:buFont typeface="Arial"/>
              <a:buChar char="•"/>
            </a:pPr>
            <a:endParaRPr lang="en-US">
              <a:ea typeface="+mn-lt"/>
              <a:cs typeface="+mn-lt"/>
            </a:endParaRPr>
          </a:p>
          <a:p>
            <a:pPr marL="228600"/>
            <a:endParaRPr lang="en-US">
              <a:cs typeface="Calibri" panose="020F0502020204030204"/>
            </a:endParaRPr>
          </a:p>
          <a:p>
            <a:pPr marL="514350" indent="-285750">
              <a:buFont typeface="Arial"/>
              <a:buChar char="•"/>
            </a:pPr>
            <a:endParaRPr lang="en-US">
              <a:latin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11BA31-497D-88DB-613D-7FA3D443E2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0330" y="1786062"/>
            <a:ext cx="4990383" cy="2410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4AB6B9-B8ED-C77C-A157-2C8F22D5EF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9176" y="417429"/>
            <a:ext cx="2334768" cy="6006402"/>
          </a:xfrm>
          <a:prstGeom prst="rect">
            <a:avLst/>
          </a:prstGeom>
          <a:ln w="38100"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A164853-428C-D060-08CC-A7E53275099C}"/>
              </a:ext>
            </a:extLst>
          </p:cNvPr>
          <p:cNvGrpSpPr/>
          <p:nvPr/>
        </p:nvGrpSpPr>
        <p:grpSpPr>
          <a:xfrm>
            <a:off x="3669784" y="3800164"/>
            <a:ext cx="5474686" cy="2699372"/>
            <a:chOff x="2384712" y="3765551"/>
            <a:chExt cx="5474686" cy="269937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FD00681-7F8A-B5B0-4CFA-C266A7370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4712" y="3765551"/>
              <a:ext cx="5474686" cy="2697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DA5548C-72EA-58B1-1D98-0971AC328DD0}"/>
                </a:ext>
              </a:extLst>
            </p:cNvPr>
            <p:cNvSpPr/>
            <p:nvPr/>
          </p:nvSpPr>
          <p:spPr>
            <a:xfrm>
              <a:off x="6832600" y="3765551"/>
              <a:ext cx="1022208" cy="2699372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63F2380-DBEA-B58A-2D48-2F86E726CC54}"/>
              </a:ext>
            </a:extLst>
          </p:cNvPr>
          <p:cNvCxnSpPr>
            <a:cxnSpLocks/>
          </p:cNvCxnSpPr>
          <p:nvPr/>
        </p:nvCxnSpPr>
        <p:spPr>
          <a:xfrm flipV="1">
            <a:off x="8862632" y="3860800"/>
            <a:ext cx="903668" cy="952499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9383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 </a:t>
            </a:r>
            <a:r>
              <a:rPr lang="en-US" b="0">
                <a:latin typeface="Helvetica"/>
                <a:cs typeface="Helvetica"/>
              </a:rPr>
              <a:t>Assets</a:t>
            </a:r>
            <a:endParaRPr lang="en-US">
              <a:cs typeface="Helvetica" pitchFamily="2" charset="0"/>
            </a:endParaRPr>
          </a:p>
          <a:p>
            <a:endParaRPr lang="en-US"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42814-A8EB-2E32-49A9-715789EA3F21}"/>
              </a:ext>
            </a:extLst>
          </p:cNvPr>
          <p:cNvSpPr txBox="1"/>
          <p:nvPr/>
        </p:nvSpPr>
        <p:spPr>
          <a:xfrm>
            <a:off x="682554" y="1933571"/>
            <a:ext cx="4242866" cy="32008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Manually transfer an Asset without a tracker to a Site</a:t>
            </a:r>
          </a:p>
          <a:p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Helpful for short-term rental assets that may not require a tracker</a:t>
            </a:r>
            <a:endParaRPr lang="en-US" sz="1400" b="1">
              <a:solidFill>
                <a:srgbClr val="00B2D3"/>
              </a:solidFill>
              <a:latin typeface="Helvetica" panose="020B0604020202020204" pitchFamily="2" charset="0"/>
              <a:cs typeface="Arial"/>
            </a:endParaRP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Allows users to keep track of which site a short-term rental or non-tracked asset belongs </a:t>
            </a:r>
          </a:p>
          <a:p>
            <a:pPr marL="514350" indent="-285750">
              <a:buFont typeface="Arial"/>
              <a:buChar char="•"/>
            </a:pPr>
            <a:r>
              <a:rPr lang="en-US" sz="1600" b="1">
                <a:latin typeface="Helvetica"/>
                <a:cs typeface="Helvetica"/>
              </a:rPr>
              <a:t>New! </a:t>
            </a:r>
            <a:r>
              <a:rPr lang="en-US" sz="1600">
                <a:latin typeface="Helvetica"/>
                <a:cs typeface="Helvetica"/>
              </a:rPr>
              <a:t>Transfer Notes field </a:t>
            </a:r>
          </a:p>
          <a:p>
            <a:pPr marL="514350" indent="-285750">
              <a:buFont typeface="Arial"/>
              <a:buChar char="•"/>
            </a:pPr>
            <a:r>
              <a:rPr lang="en-US" sz="1600" b="1">
                <a:latin typeface="Helvetica"/>
                <a:cs typeface="Helvetica"/>
              </a:rPr>
              <a:t>New! </a:t>
            </a:r>
            <a:r>
              <a:rPr lang="en-US" sz="1600">
                <a:latin typeface="Helvetica"/>
                <a:cs typeface="Helvetica"/>
              </a:rPr>
              <a:t>Site Transfer History log</a:t>
            </a:r>
          </a:p>
          <a:p>
            <a:pPr marL="685800" lvl="1"/>
            <a:endParaRPr lang="en-US" sz="1600">
              <a:latin typeface="Helvetica"/>
              <a:cs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64F290-F480-14F8-99A8-9361DA21D72F}"/>
              </a:ext>
            </a:extLst>
          </p:cNvPr>
          <p:cNvSpPr txBox="1"/>
          <p:nvPr/>
        </p:nvSpPr>
        <p:spPr>
          <a:xfrm>
            <a:off x="6152254" y="1933571"/>
            <a:ext cx="5249915" cy="280076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/>
            <a:r>
              <a:rPr lang="en-US" sz="1600" b="1">
                <a:solidFill>
                  <a:srgbClr val="FD4F00"/>
                </a:solidFill>
                <a:latin typeface="Helvetica"/>
                <a:cs typeface="Helvetica"/>
              </a:rPr>
              <a:t>DOES: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Helvetica"/>
                <a:cs typeface="Helvetica"/>
              </a:rPr>
              <a:t>Produce Site Change notification (if configured)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Helvetica"/>
                <a:cs typeface="Helvetica"/>
              </a:rPr>
              <a:t>Add asset to Site on Dispatch Board and allow for Scheduling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Helvetica"/>
                <a:cs typeface="Helvetica"/>
              </a:rPr>
              <a:t>Transfer Location for Vista integration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1600" b="1">
              <a:solidFill>
                <a:srgbClr val="FD4F00"/>
              </a:solidFill>
              <a:latin typeface="Helvetica"/>
              <a:cs typeface="Helvetica"/>
            </a:endParaRPr>
          </a:p>
          <a:p>
            <a:pPr marL="228600"/>
            <a:r>
              <a:rPr lang="en-US" sz="1600" b="1">
                <a:solidFill>
                  <a:srgbClr val="FD4F00"/>
                </a:solidFill>
                <a:latin typeface="Helvetica"/>
                <a:cs typeface="Helvetica"/>
              </a:rPr>
              <a:t>DOES NOT: 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Necessarily reflect latest location of the asset 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Populate a physical location (</a:t>
            </a:r>
            <a:r>
              <a:rPr lang="en-US" sz="1600" err="1">
                <a:latin typeface="Helvetica"/>
                <a:cs typeface="Helvetica"/>
              </a:rPr>
              <a:t>lat</a:t>
            </a:r>
            <a:r>
              <a:rPr lang="en-US" sz="1600">
                <a:latin typeface="Helvetica"/>
                <a:cs typeface="Helvetica"/>
              </a:rPr>
              <a:t>/long) on asset details or map (asset location will still be N/A)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Populate in Geofence Enter/Exit Report</a:t>
            </a:r>
          </a:p>
        </p:txBody>
      </p:sp>
    </p:spTree>
    <p:extLst>
      <p:ext uri="{BB962C8B-B14F-4D97-AF65-F5344CB8AC3E}">
        <p14:creationId xmlns:p14="http://schemas.microsoft.com/office/powerpoint/2010/main" val="47076425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 </a:t>
            </a:r>
            <a:r>
              <a:rPr lang="en-US" b="0">
                <a:latin typeface="Helvetica"/>
                <a:cs typeface="Helvetica"/>
              </a:rPr>
              <a:t>Trips</a:t>
            </a:r>
          </a:p>
          <a:p>
            <a:endParaRPr lang="en-US"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42814-A8EB-2E32-49A9-715789EA3F21}"/>
              </a:ext>
            </a:extLst>
          </p:cNvPr>
          <p:cNvSpPr txBox="1"/>
          <p:nvPr/>
        </p:nvSpPr>
        <p:spPr>
          <a:xfrm>
            <a:off x="682554" y="2236825"/>
            <a:ext cx="3622746" cy="29546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Download All Pings for a custom date range</a:t>
            </a:r>
          </a:p>
          <a:p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Keep your own records of asset movement and location updates </a:t>
            </a: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Get all the locations (pings) reported by assets for a date range. 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Easily download into a csv or excel file for your records</a:t>
            </a:r>
          </a:p>
        </p:txBody>
      </p:sp>
      <p:pic>
        <p:nvPicPr>
          <p:cNvPr id="2" name="Picture 1" descr="A screenshot of a phone&#10;&#10;Description automatically generated">
            <a:extLst>
              <a:ext uri="{FF2B5EF4-FFF2-40B4-BE49-F238E27FC236}">
                <a16:creationId xmlns:a16="http://schemas.microsoft.com/office/drawing/2014/main" id="{E26AE09D-DA31-5C53-0515-ECFFA92D0B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187" y="853239"/>
            <a:ext cx="2869258" cy="4740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6647109-B542-D8C6-0956-336F94FCF49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3486" y="2407419"/>
            <a:ext cx="6146431" cy="2613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FD0689-364F-6F1A-7A2B-FCA432D5581E}"/>
              </a:ext>
            </a:extLst>
          </p:cNvPr>
          <p:cNvSpPr/>
          <p:nvPr/>
        </p:nvSpPr>
        <p:spPr>
          <a:xfrm>
            <a:off x="8541726" y="1208702"/>
            <a:ext cx="1571526" cy="323123"/>
          </a:xfrm>
          <a:prstGeom prst="rect">
            <a:avLst/>
          </a:prstGeom>
          <a:noFill/>
          <a:ln w="38100">
            <a:solidFill>
              <a:srgbClr val="FD4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D4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29846882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6332D9-538B-5369-B876-AEDA7B267EB9}"/>
              </a:ext>
            </a:extLst>
          </p:cNvPr>
          <p:cNvSpPr txBox="1"/>
          <p:nvPr/>
        </p:nvSpPr>
        <p:spPr>
          <a:xfrm>
            <a:off x="8277726" y="2505670"/>
            <a:ext cx="347772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Helvetica"/>
              </a:rPr>
              <a:t>Starts and Stops Report</a:t>
            </a:r>
            <a:endParaRPr lang="en-US">
              <a:solidFill>
                <a:schemeClr val="accent3"/>
              </a:solidFill>
            </a:endParaRPr>
          </a:p>
          <a:p>
            <a:pPr marL="228600"/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Trip events will now include Lat, Long coordinates in Location column </a:t>
            </a: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solidFill>
                  <a:srgbClr val="222222"/>
                </a:solidFill>
                <a:latin typeface="Helvetica"/>
                <a:cs typeface="Helvetica"/>
              </a:rPr>
              <a:t>For events that do not have an address 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solidFill>
                  <a:srgbClr val="222222"/>
                </a:solidFill>
                <a:latin typeface="Helvetica"/>
                <a:cs typeface="Helvetica"/>
              </a:rPr>
              <a:t>Hover over to view map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 </a:t>
            </a:r>
            <a:r>
              <a:rPr lang="en-US" b="0">
                <a:latin typeface="Helvetica"/>
                <a:cs typeface="Helvetica"/>
              </a:rPr>
              <a:t>Reports </a:t>
            </a:r>
          </a:p>
          <a:p>
            <a:endParaRPr lang="en-US">
              <a:cs typeface="Helvetic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C7E18E-F36F-CE41-D85D-E5C7F267CC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27" y="1917032"/>
            <a:ext cx="6916223" cy="3753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DE056B-2521-8BE2-5B02-26D4AFD4BDF8}"/>
              </a:ext>
            </a:extLst>
          </p:cNvPr>
          <p:cNvSpPr/>
          <p:nvPr/>
        </p:nvSpPr>
        <p:spPr>
          <a:xfrm>
            <a:off x="3926114" y="4024086"/>
            <a:ext cx="1208315" cy="43905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C000"/>
                </a:solidFill>
              </a:ln>
              <a:noFill/>
            </a:endParaRPr>
          </a:p>
        </p:txBody>
      </p:sp>
      <p:pic>
        <p:nvPicPr>
          <p:cNvPr id="6" name="Picture 5" descr="A map with a location pin&#10;&#10;Description automatically generated">
            <a:extLst>
              <a:ext uri="{FF2B5EF4-FFF2-40B4-BE49-F238E27FC236}">
                <a16:creationId xmlns:a16="http://schemas.microsoft.com/office/drawing/2014/main" id="{FE5F12AD-BD67-9776-F930-2A7C95141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747" y="2590800"/>
            <a:ext cx="2562225" cy="167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3964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ound, outdoor, arthropod, old&#10;&#10;Description automatically generated">
            <a:extLst>
              <a:ext uri="{FF2B5EF4-FFF2-40B4-BE49-F238E27FC236}">
                <a16:creationId xmlns:a16="http://schemas.microsoft.com/office/drawing/2014/main" id="{55493AE6-BA70-513F-2B72-DB785A391C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0"/>
            <a:ext cx="388620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A7F57E-4DA3-E7CA-1593-0EDD45361023}"/>
              </a:ext>
            </a:extLst>
          </p:cNvPr>
          <p:cNvSpPr/>
          <p:nvPr/>
        </p:nvSpPr>
        <p:spPr>
          <a:xfrm>
            <a:off x="0" y="0"/>
            <a:ext cx="3886201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5">
                  <a:alpha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53B491-4140-D344-4265-BBA9DCEB330D}"/>
              </a:ext>
            </a:extLst>
          </p:cNvPr>
          <p:cNvSpPr txBox="1"/>
          <p:nvPr/>
        </p:nvSpPr>
        <p:spPr>
          <a:xfrm>
            <a:off x="449269" y="3104393"/>
            <a:ext cx="283987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u="none" strike="noStrike" kern="1200" cap="none" spc="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C9199E-4F1D-2023-9E6E-F343518404D9}"/>
              </a:ext>
            </a:extLst>
          </p:cNvPr>
          <p:cNvSpPr txBox="1"/>
          <p:nvPr/>
        </p:nvSpPr>
        <p:spPr>
          <a:xfrm>
            <a:off x="6178838" y="2602715"/>
            <a:ext cx="6503097" cy="24883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500" b="1" spc="30">
                <a:solidFill>
                  <a:schemeClr val="accent3"/>
                </a:solidFill>
                <a:latin typeface="Helvetica"/>
                <a:ea typeface="Roboto Lt" panose="02000000000000000000" pitchFamily="2" charset="0"/>
                <a:cs typeface="Arial"/>
              </a:rPr>
              <a:t>Introduction</a:t>
            </a:r>
          </a:p>
          <a:p>
            <a:pPr marL="342900" indent="-34290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500" b="1" spc="30">
                <a:solidFill>
                  <a:schemeClr val="accent3"/>
                </a:solidFill>
                <a:latin typeface="Helvetica"/>
                <a:ea typeface="Roboto Lt" panose="02000000000000000000" pitchFamily="2" charset="0"/>
                <a:cs typeface="Arial"/>
              </a:rPr>
              <a:t>New Products </a:t>
            </a:r>
          </a:p>
          <a:p>
            <a:pPr marL="342900" indent="-34290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500" b="1" spc="30">
                <a:solidFill>
                  <a:schemeClr val="accent3"/>
                </a:solidFill>
                <a:latin typeface="Helvetica"/>
                <a:ea typeface="Roboto Lt" panose="02000000000000000000" pitchFamily="2" charset="0"/>
                <a:cs typeface="Arial"/>
              </a:rPr>
              <a:t>New Integrations </a:t>
            </a:r>
          </a:p>
          <a:p>
            <a:pPr marL="342900" indent="-34290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500" b="1" spc="30">
                <a:solidFill>
                  <a:schemeClr val="accent3"/>
                </a:solidFill>
                <a:latin typeface="Helvetica"/>
                <a:ea typeface="Roboto Lt" panose="02000000000000000000" pitchFamily="2" charset="0"/>
                <a:cs typeface="Arial"/>
              </a:rPr>
              <a:t>Major Enhancements </a:t>
            </a:r>
          </a:p>
          <a:p>
            <a:pPr defTabSz="914400">
              <a:lnSpc>
                <a:spcPct val="90000"/>
              </a:lnSpc>
              <a:defRPr/>
            </a:pPr>
            <a:endParaRPr lang="en-US" sz="1200" spc="30">
              <a:solidFill>
                <a:srgbClr val="222222"/>
              </a:solidFill>
              <a:latin typeface="Helvetica" pitchFamily="2" charset="0"/>
              <a:ea typeface="Roboto Lt" panose="02000000000000000000" pitchFamily="2" charset="0"/>
              <a:cs typeface="Helvetica"/>
            </a:endParaRPr>
          </a:p>
          <a:p>
            <a:pPr lvl="1" defTabSz="914400">
              <a:lnSpc>
                <a:spcPct val="90000"/>
              </a:lnSpc>
              <a:defRPr/>
            </a:pPr>
            <a:endParaRPr lang="en-US" sz="1200" spc="30">
              <a:solidFill>
                <a:srgbClr val="222222"/>
              </a:solidFill>
              <a:latin typeface="Helvetica" pitchFamily="2" charset="0"/>
              <a:ea typeface="Roboto Lt" panose="02000000000000000000" pitchFamily="2" charset="0"/>
              <a:cs typeface="Helvetica"/>
            </a:endParaRPr>
          </a:p>
          <a:p>
            <a:pPr defTabSz="914400">
              <a:lnSpc>
                <a:spcPct val="90000"/>
              </a:lnSpc>
              <a:defRPr/>
            </a:pPr>
            <a:endParaRPr lang="en-US" sz="2500" b="1" spc="30">
              <a:solidFill>
                <a:srgbClr val="FD4F00"/>
              </a:solidFill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defTabSz="914400">
              <a:lnSpc>
                <a:spcPct val="90000"/>
              </a:lnSpc>
              <a:defRPr/>
            </a:pPr>
            <a:endParaRPr lang="en-US" sz="1200" spc="30">
              <a:solidFill>
                <a:srgbClr val="222222"/>
              </a:solidFill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lvl="1" defTabSz="914400">
              <a:lnSpc>
                <a:spcPct val="90000"/>
              </a:lnSpc>
              <a:defRPr/>
            </a:pPr>
            <a:endParaRPr lang="en-US" sz="1200" spc="30">
              <a:solidFill>
                <a:srgbClr val="222222"/>
              </a:solidFill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2066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C7168-47FD-1946-56F2-3970525F0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8595BA-504A-3F59-CFA7-004FE80590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 fontScale="92500" lnSpcReduction="10000"/>
          </a:bodyPr>
          <a:lstStyle/>
          <a:p>
            <a:r>
              <a:rPr lang="en-US">
                <a:solidFill>
                  <a:srgbClr val="FFC000"/>
                </a:solidFill>
                <a:latin typeface="Helvetica"/>
                <a:cs typeface="Helvetica"/>
              </a:rPr>
              <a:t>Enhancements </a:t>
            </a:r>
            <a:r>
              <a:rPr lang="en-US" b="0">
                <a:solidFill>
                  <a:srgbClr val="FFC000"/>
                </a:solidFill>
                <a:latin typeface="Helvetica"/>
                <a:cs typeface="Helvetica"/>
              </a:rPr>
              <a:t>Master Map </a:t>
            </a:r>
            <a:endParaRPr lang="en-US" b="0">
              <a:solidFill>
                <a:srgbClr val="FFC000"/>
              </a:solidFill>
              <a:cs typeface="Helvetic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AAEB1B-6E08-CDD2-0171-1ACD2D9DC67A}"/>
              </a:ext>
            </a:extLst>
          </p:cNvPr>
          <p:cNvSpPr txBox="1"/>
          <p:nvPr/>
        </p:nvSpPr>
        <p:spPr>
          <a:xfrm>
            <a:off x="861241" y="1949080"/>
            <a:ext cx="3406174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Find Nearest and </a:t>
            </a:r>
            <a:br>
              <a:rPr lang="en-US" sz="2400">
                <a:latin typeface="Helvetica"/>
                <a:cs typeface="Arial"/>
              </a:rPr>
            </a:br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Share Address </a:t>
            </a:r>
          </a:p>
          <a:p>
            <a:pPr marL="228600"/>
            <a:endParaRPr lang="en-US" sz="1400" b="1">
              <a:solidFill>
                <a:srgbClr val="00B2D3"/>
              </a:solidFill>
              <a:latin typeface="Helvetica" panose="020B0604020202020204" pitchFamily="2" charset="0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ea typeface="+mn-lt"/>
                <a:cs typeface="Helvetica"/>
              </a:rPr>
              <a:t>Quickly </a:t>
            </a:r>
            <a:r>
              <a:rPr lang="en-US" sz="1600" b="1">
                <a:latin typeface="Helvetica"/>
                <a:ea typeface="+mn-lt"/>
                <a:cs typeface="Helvetica"/>
              </a:rPr>
              <a:t>find and share the nearest asset or Driver/Operator (via the asset assignee) </a:t>
            </a:r>
            <a:r>
              <a:rPr lang="en-US" sz="1600">
                <a:latin typeface="Helvetica"/>
                <a:ea typeface="+mn-lt"/>
                <a:cs typeface="Helvetica"/>
              </a:rPr>
              <a:t>directly from the map</a:t>
            </a:r>
            <a:endParaRPr lang="en-US" sz="1600">
              <a:latin typeface="Helvetica"/>
              <a:ea typeface="Calibri"/>
              <a:cs typeface="Helvetica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ea typeface="+mn-lt"/>
                <a:cs typeface="Helvetica"/>
              </a:rPr>
              <a:t>Easily </a:t>
            </a:r>
            <a:r>
              <a:rPr lang="en-US" sz="1600" b="1">
                <a:latin typeface="Helvetica"/>
                <a:ea typeface="+mn-lt"/>
                <a:cs typeface="Helvetica"/>
              </a:rPr>
              <a:t>share relevant addresses </a:t>
            </a:r>
            <a:r>
              <a:rPr lang="en-US" sz="1600">
                <a:latin typeface="Helvetica"/>
                <a:ea typeface="+mn-lt"/>
                <a:cs typeface="Helvetica"/>
              </a:rPr>
              <a:t>with other users </a:t>
            </a:r>
            <a:endParaRPr lang="en-US" sz="1600">
              <a:latin typeface="Helvetica"/>
              <a:ea typeface="Calibri"/>
              <a:cs typeface="Helvetica"/>
            </a:endParaRPr>
          </a:p>
          <a:p>
            <a:pPr marL="514350" indent="-285750">
              <a:buFont typeface="Arial"/>
              <a:buChar char="•"/>
            </a:pPr>
            <a:r>
              <a:rPr lang="en-US" sz="1600" b="1">
                <a:latin typeface="Helvetica"/>
                <a:ea typeface="+mn-lt"/>
                <a:cs typeface="Helvetica"/>
              </a:rPr>
              <a:t>Add custom notes </a:t>
            </a:r>
            <a:r>
              <a:rPr lang="en-US" sz="1600">
                <a:latin typeface="Helvetica"/>
                <a:ea typeface="+mn-lt"/>
                <a:cs typeface="Helvetica"/>
              </a:rPr>
              <a:t>to the notification for greater clarity</a:t>
            </a:r>
            <a:endParaRPr lang="en-US" sz="1600">
              <a:latin typeface="Helvetica"/>
              <a:ea typeface="Calibri"/>
              <a:cs typeface="Helvetica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ea typeface="Calibri"/>
                <a:cs typeface="Helvetica"/>
              </a:rPr>
              <a:t>Quickly </a:t>
            </a:r>
            <a:r>
              <a:rPr lang="en-US" sz="1600" b="1">
                <a:latin typeface="Helvetica"/>
                <a:ea typeface="Calibri"/>
                <a:cs typeface="Helvetica"/>
              </a:rPr>
              <a:t>share site address or job coordinates </a:t>
            </a:r>
            <a:r>
              <a:rPr lang="en-US" sz="1600">
                <a:latin typeface="Helvetica"/>
                <a:ea typeface="Calibri"/>
                <a:cs typeface="Helvetica"/>
              </a:rPr>
              <a:t>from the map</a:t>
            </a:r>
          </a:p>
          <a:p>
            <a:pPr marL="514350" indent="-285750">
              <a:buFont typeface="Arial"/>
              <a:buChar char="•"/>
            </a:pPr>
            <a:endParaRPr lang="en-US" sz="1600">
              <a:latin typeface="Helvetica"/>
              <a:ea typeface="Calibri"/>
              <a:cs typeface="Helvetica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C17EACF-EF7A-93E4-D408-D9AC4D5A99E8}"/>
              </a:ext>
            </a:extLst>
          </p:cNvPr>
          <p:cNvGrpSpPr/>
          <p:nvPr/>
        </p:nvGrpSpPr>
        <p:grpSpPr>
          <a:xfrm>
            <a:off x="4839007" y="1291945"/>
            <a:ext cx="6901283" cy="4901581"/>
            <a:chOff x="2235901" y="695598"/>
            <a:chExt cx="8590935" cy="55878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6E0C399-7F2B-C3CE-C2A2-63B58945E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4555" y="1314562"/>
              <a:ext cx="6735914" cy="4792328"/>
            </a:xfrm>
            <a:prstGeom prst="rect">
              <a:avLst/>
            </a:prstGeom>
          </p:spPr>
        </p:pic>
        <p:pic>
          <p:nvPicPr>
            <p:cNvPr id="9" name="Picture 8" descr="A computer with a black screen">
              <a:extLst>
                <a:ext uri="{FF2B5EF4-FFF2-40B4-BE49-F238E27FC236}">
                  <a16:creationId xmlns:a16="http://schemas.microsoft.com/office/drawing/2014/main" id="{AF5D100E-F473-1E57-9631-940DD0F52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5901" y="695598"/>
              <a:ext cx="8590935" cy="55878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23573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website&#10;&#10;Description automatically generated">
            <a:extLst>
              <a:ext uri="{FF2B5EF4-FFF2-40B4-BE49-F238E27FC236}">
                <a16:creationId xmlns:a16="http://schemas.microsoft.com/office/drawing/2014/main" id="{32087EC3-8A02-8274-AE6E-48BE97C90C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975" y="1719337"/>
            <a:ext cx="6505575" cy="3546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 </a:t>
            </a:r>
            <a:r>
              <a:rPr lang="en-US" b="0">
                <a:latin typeface="Helvetica"/>
                <a:cs typeface="Helvetica"/>
              </a:rPr>
              <a:t>Mechanic Time Cards</a:t>
            </a:r>
          </a:p>
          <a:p>
            <a:endParaRPr lang="en-US">
              <a:cs typeface="Helvetic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70CF8-F89F-1984-B85D-5053675FD756}"/>
              </a:ext>
            </a:extLst>
          </p:cNvPr>
          <p:cNvSpPr txBox="1"/>
          <p:nvPr/>
        </p:nvSpPr>
        <p:spPr>
          <a:xfrm>
            <a:off x="682554" y="2264740"/>
            <a:ext cx="3632271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Helvetica"/>
              </a:rPr>
              <a:t>Lifetime Labor Cost in Asset Details</a:t>
            </a:r>
            <a:endParaRPr lang="en-US">
              <a:solidFill>
                <a:schemeClr val="accent3"/>
              </a:solidFill>
            </a:endParaRPr>
          </a:p>
          <a:p>
            <a:pPr marL="228600"/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>
                <a:solidFill>
                  <a:srgbClr val="222222"/>
                </a:solidFill>
                <a:latin typeface="Helvetica"/>
                <a:cs typeface="Calibri"/>
              </a:rPr>
              <a:t>The Asset Details Financial tab will now show the Lifetime Labor Cost for that asset</a:t>
            </a:r>
          </a:p>
          <a:p>
            <a:pPr marL="285750" indent="-285750">
              <a:buFont typeface="Arial"/>
              <a:buChar char="•"/>
            </a:pPr>
            <a:r>
              <a:rPr lang="en-US" sz="1400">
                <a:solidFill>
                  <a:srgbClr val="222222"/>
                </a:solidFill>
                <a:latin typeface="Helvetica"/>
                <a:ea typeface="+mn-lt"/>
                <a:cs typeface="Calibri"/>
              </a:rPr>
              <a:t>Sum of the cost of all labor time entries that have been associated to the asset throughout its life</a:t>
            </a:r>
            <a:endParaRPr lang="en-US" sz="1400">
              <a:solidFill>
                <a:srgbClr val="222222"/>
              </a:solidFill>
              <a:latin typeface="Helvetica"/>
              <a:ea typeface="+mn-lt"/>
              <a:cs typeface="+mn-lt"/>
            </a:endParaRP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ea typeface="Calibri" panose="020F0502020204030204"/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C93824-EC3C-5896-DD78-22BCC5367F43}"/>
              </a:ext>
            </a:extLst>
          </p:cNvPr>
          <p:cNvSpPr/>
          <p:nvPr/>
        </p:nvSpPr>
        <p:spPr>
          <a:xfrm>
            <a:off x="9712440" y="4775633"/>
            <a:ext cx="1198510" cy="375599"/>
          </a:xfrm>
          <a:prstGeom prst="rect">
            <a:avLst/>
          </a:prstGeom>
          <a:noFill/>
          <a:ln w="57150">
            <a:solidFill>
              <a:srgbClr val="FD4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030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 </a:t>
            </a:r>
            <a:r>
              <a:rPr lang="en-US" b="0">
                <a:latin typeface="Helvetica"/>
                <a:cs typeface="Helvetica"/>
              </a:rPr>
              <a:t>Parts</a:t>
            </a:r>
          </a:p>
          <a:p>
            <a:endParaRPr lang="en-US">
              <a:cs typeface="Helvetic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70CF8-F89F-1984-B85D-5053675FD756}"/>
              </a:ext>
            </a:extLst>
          </p:cNvPr>
          <p:cNvSpPr txBox="1"/>
          <p:nvPr/>
        </p:nvSpPr>
        <p:spPr>
          <a:xfrm>
            <a:off x="682554" y="2598115"/>
            <a:ext cx="5222946" cy="20005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Helvetica"/>
              </a:rPr>
              <a:t>Lifetime Parts Cost in Asset Details</a:t>
            </a:r>
            <a:endParaRPr lang="en-US">
              <a:solidFill>
                <a:schemeClr val="accent3"/>
              </a:solidFill>
            </a:endParaRPr>
          </a:p>
          <a:p>
            <a:pPr marL="228600"/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>
                <a:solidFill>
                  <a:srgbClr val="222222"/>
                </a:solidFill>
                <a:latin typeface="Helvetica" panose="020B0604020202020204" pitchFamily="2" charset="0"/>
                <a:cs typeface="Calibri"/>
              </a:rPr>
              <a:t>The Asset Details Financial tab will now show the Lifetime Parts Cost for that asset</a:t>
            </a:r>
          </a:p>
          <a:p>
            <a:pPr marL="285750" indent="-285750">
              <a:buFont typeface="Arial"/>
              <a:buChar char="•"/>
            </a:pPr>
            <a:r>
              <a:rPr lang="en-US" sz="1400">
                <a:solidFill>
                  <a:srgbClr val="222222"/>
                </a:solidFill>
                <a:latin typeface="Helvetica" panose="020B0604020202020204" pitchFamily="2" charset="0"/>
                <a:ea typeface="+mn-lt"/>
                <a:cs typeface="Calibri"/>
              </a:rPr>
              <a:t>Sum of the cost of all parts that have been associated to the asset throughout its life</a:t>
            </a:r>
            <a:endParaRPr lang="en-US" sz="1400">
              <a:solidFill>
                <a:srgbClr val="222222"/>
              </a:solidFill>
              <a:latin typeface="Helvetica" panose="020B0604020202020204" pitchFamily="2" charset="0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400">
                <a:solidFill>
                  <a:srgbClr val="222222"/>
                </a:solidFill>
                <a:latin typeface="Helvetica" panose="020B0604020202020204" pitchFamily="2" charset="0"/>
                <a:ea typeface="+mn-lt"/>
                <a:cs typeface="+mn-lt"/>
              </a:rPr>
              <a:t>Includes removed and active parts</a:t>
            </a:r>
            <a:endParaRPr lang="en-US"/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</p:txBody>
      </p:sp>
      <p:pic>
        <p:nvPicPr>
          <p:cNvPr id="6" name="Picture 5" descr="A screenshot of a website&#10;&#10;Description automatically generated">
            <a:extLst>
              <a:ext uri="{FF2B5EF4-FFF2-40B4-BE49-F238E27FC236}">
                <a16:creationId xmlns:a16="http://schemas.microsoft.com/office/drawing/2014/main" id="{9534ED4A-F7A1-541C-C92D-CD2C33252C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0824" y="880018"/>
            <a:ext cx="4644073" cy="5436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C93824-EC3C-5896-DD78-22BCC5367F43}"/>
              </a:ext>
            </a:extLst>
          </p:cNvPr>
          <p:cNvSpPr/>
          <p:nvPr/>
        </p:nvSpPr>
        <p:spPr>
          <a:xfrm>
            <a:off x="7057724" y="5628927"/>
            <a:ext cx="1498313" cy="556516"/>
          </a:xfrm>
          <a:prstGeom prst="rect">
            <a:avLst/>
          </a:prstGeom>
          <a:noFill/>
          <a:ln w="57150">
            <a:solidFill>
              <a:srgbClr val="FD4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8265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ound, outdoor, arthropod, old&#10;&#10;Description automatically generated">
            <a:extLst>
              <a:ext uri="{FF2B5EF4-FFF2-40B4-BE49-F238E27FC236}">
                <a16:creationId xmlns:a16="http://schemas.microsoft.com/office/drawing/2014/main" id="{A30FC138-4F8F-B9C5-871C-710A41FB86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221B0C-F94B-9643-8A42-E99A3F3373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75000"/>
                </a:schemeClr>
              </a:gs>
              <a:gs pos="100000">
                <a:schemeClr val="accent5">
                  <a:alpha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D2DF67-39C2-DF46-B5BB-0D20DFE8E42A}"/>
              </a:ext>
            </a:extLst>
          </p:cNvPr>
          <p:cNvSpPr txBox="1"/>
          <p:nvPr/>
        </p:nvSpPr>
        <p:spPr>
          <a:xfrm>
            <a:off x="826206" y="2560965"/>
            <a:ext cx="11112240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6600" b="1">
                <a:solidFill>
                  <a:schemeClr val="bg1"/>
                </a:solidFill>
                <a:latin typeface="Helvetica"/>
                <a:ea typeface="Roboto"/>
                <a:cs typeface="Helvetica"/>
              </a:rPr>
              <a:t>Resource Management Enhancements</a:t>
            </a:r>
            <a:endParaRPr lang="en-US" sz="6600" b="1">
              <a:solidFill>
                <a:schemeClr val="bg1"/>
              </a:solidFill>
              <a:latin typeface="Helvetica" panose="020B0604020202020204" pitchFamily="2" charset="0"/>
              <a:ea typeface="Roboto" pitchFamily="2" charset="0"/>
              <a:cs typeface="Helvetica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D16677C-75AE-69A3-3AF9-7DE2BFA960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2294" y="5683170"/>
            <a:ext cx="1266847" cy="57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897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6332D9-538B-5369-B876-AEDA7B267EB9}"/>
              </a:ext>
            </a:extLst>
          </p:cNvPr>
          <p:cNvSpPr txBox="1"/>
          <p:nvPr/>
        </p:nvSpPr>
        <p:spPr>
          <a:xfrm>
            <a:off x="7957097" y="1863729"/>
            <a:ext cx="3916375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Helvetica"/>
              </a:rPr>
              <a:t>All Requests Page</a:t>
            </a:r>
            <a:endParaRPr lang="en-US">
              <a:solidFill>
                <a:schemeClr val="accent3"/>
              </a:solidFill>
            </a:endParaRPr>
          </a:p>
          <a:p>
            <a:pPr marL="228600"/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Approvers can now view all Requests in one convenient view</a:t>
            </a:r>
            <a:endParaRPr lang="en-US" sz="1400" b="1">
              <a:solidFill>
                <a:srgbClr val="00B2D3"/>
              </a:solidFill>
              <a:latin typeface="Helvetica" panose="020B0604020202020204" pitchFamily="2" charset="0"/>
              <a:cs typeface="Arial"/>
            </a:endParaRP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solidFill>
                  <a:srgbClr val="222222"/>
                </a:solidFill>
                <a:latin typeface="Helvetica"/>
                <a:cs typeface="Helvetica"/>
              </a:rPr>
              <a:t>Includes assets and labor resources across the entire account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solidFill>
                  <a:srgbClr val="222222"/>
                </a:solidFill>
                <a:latin typeface="Helvetica"/>
                <a:cs typeface="Helvetica"/>
              </a:rPr>
              <a:t>Must have "Approver" permissions to view these tabs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 </a:t>
            </a:r>
            <a:r>
              <a:rPr lang="en-US" b="0">
                <a:latin typeface="Helvetica"/>
                <a:cs typeface="Helvetica"/>
              </a:rPr>
              <a:t>Resource Management</a:t>
            </a:r>
          </a:p>
          <a:p>
            <a:endParaRPr lang="en-US">
              <a:cs typeface="Helvetica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24B50AD7-0B79-CBB0-59FA-493A5E3BB7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28" y="1323692"/>
            <a:ext cx="6784310" cy="3496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652C46-2FAC-7C2C-6252-55823B42D2E4}"/>
              </a:ext>
            </a:extLst>
          </p:cNvPr>
          <p:cNvSpPr/>
          <p:nvPr/>
        </p:nvSpPr>
        <p:spPr>
          <a:xfrm>
            <a:off x="5532311" y="1323691"/>
            <a:ext cx="1570527" cy="40207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509F6F-FCD3-60C7-29BE-5FD9A7032242}"/>
              </a:ext>
            </a:extLst>
          </p:cNvPr>
          <p:cNvSpPr/>
          <p:nvPr/>
        </p:nvSpPr>
        <p:spPr>
          <a:xfrm>
            <a:off x="422902" y="1846086"/>
            <a:ext cx="826168" cy="28931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ABBF45-BDB4-56C3-60DF-A7B9F5C8AA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2311" y="2185478"/>
            <a:ext cx="1938338" cy="3508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D0AF59-2EF7-7CBB-5190-B0478FCF7603}"/>
              </a:ext>
            </a:extLst>
          </p:cNvPr>
          <p:cNvSpPr/>
          <p:nvPr/>
        </p:nvSpPr>
        <p:spPr>
          <a:xfrm>
            <a:off x="5532311" y="2185478"/>
            <a:ext cx="1938338" cy="350865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BB2922-5D37-538E-90E7-378A2295CB3C}"/>
              </a:ext>
            </a:extLst>
          </p:cNvPr>
          <p:cNvSpPr txBox="1"/>
          <p:nvPr/>
        </p:nvSpPr>
        <p:spPr>
          <a:xfrm>
            <a:off x="8028220" y="4475029"/>
            <a:ext cx="391637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accent3"/>
                </a:solidFill>
                <a:latin typeface="Helvetica"/>
                <a:cs typeface="Arial"/>
              </a:rPr>
              <a:t>New filters for Requests and Dispatch Queue</a:t>
            </a:r>
          </a:p>
          <a:p>
            <a:endParaRPr lang="en-US" sz="1200"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200" b="1">
                <a:solidFill>
                  <a:srgbClr val="00B2D3"/>
                </a:solidFill>
                <a:latin typeface="Helvetica"/>
                <a:cs typeface="Arial"/>
              </a:rPr>
              <a:t>Great for Decentralized Organizations</a:t>
            </a:r>
          </a:p>
          <a:p>
            <a:pPr marL="514350" indent="-285750">
              <a:buFont typeface="Arial"/>
              <a:buChar char="•"/>
            </a:pPr>
            <a:endParaRPr lang="en-US" sz="1200">
              <a:latin typeface="Helvetica"/>
              <a:cs typeface="Helvetica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Requested By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Requestor Organization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And Many Others</a:t>
            </a:r>
          </a:p>
          <a:p>
            <a:pPr marL="228600"/>
            <a:endParaRPr lang="en-US" sz="1200" b="1">
              <a:solidFill>
                <a:srgbClr val="00B2D3"/>
              </a:solidFill>
              <a:latin typeface="Helvetica" panose="020B0604020202020204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29506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D2CEDA-8AE8-F029-3D0A-562BEFA8D4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154" y="1348019"/>
            <a:ext cx="4751711" cy="4161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FE0D24E-2A70-26F1-AAD8-DAE5DD23EB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4037" y="4849528"/>
            <a:ext cx="7262447" cy="1659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 </a:t>
            </a:r>
            <a:r>
              <a:rPr lang="en-US" b="0">
                <a:latin typeface="Helvetica"/>
                <a:cs typeface="Helvetica"/>
              </a:rPr>
              <a:t>Resource</a:t>
            </a:r>
            <a:r>
              <a:rPr lang="en-US">
                <a:latin typeface="Helvetica"/>
                <a:cs typeface="Helvetica"/>
              </a:rPr>
              <a:t> </a:t>
            </a:r>
            <a:r>
              <a:rPr lang="en-US" b="0">
                <a:latin typeface="Helvetica"/>
                <a:cs typeface="Helvetica"/>
              </a:rPr>
              <a:t>Management </a:t>
            </a:r>
          </a:p>
          <a:p>
            <a:endParaRPr lang="en-US"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42814-A8EB-2E32-49A9-715789EA3F21}"/>
              </a:ext>
            </a:extLst>
          </p:cNvPr>
          <p:cNvSpPr txBox="1"/>
          <p:nvPr/>
        </p:nvSpPr>
        <p:spPr>
          <a:xfrm>
            <a:off x="682554" y="1613116"/>
            <a:ext cx="4242866" cy="33855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Prioritize Requests </a:t>
            </a:r>
          </a:p>
          <a:p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600" b="1">
                <a:solidFill>
                  <a:srgbClr val="00B2D3"/>
                </a:solidFill>
                <a:latin typeface="Helvetica"/>
                <a:cs typeface="Arial"/>
              </a:rPr>
              <a:t>Communicate the importance of a Resource Request. </a:t>
            </a:r>
            <a:endParaRPr lang="en-US" sz="1600" b="1">
              <a:solidFill>
                <a:srgbClr val="00B2D3"/>
              </a:solidFill>
              <a:latin typeface="Helvetica" panose="020B0604020202020204" pitchFamily="2" charset="0"/>
              <a:cs typeface="Arial"/>
            </a:endParaRP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Requestor can Define Priority</a:t>
            </a:r>
          </a:p>
          <a:p>
            <a:pPr marL="514350" indent="-285750">
              <a:buFont typeface="Arial"/>
              <a:buChar char="•"/>
            </a:pPr>
            <a:endParaRPr lang="en-US" sz="1600">
              <a:latin typeface="Helvetica"/>
              <a:cs typeface="Helvetica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Approver can Modify Priority</a:t>
            </a:r>
          </a:p>
          <a:p>
            <a:pPr marL="514350" indent="-285750">
              <a:buFont typeface="Arial"/>
              <a:buChar char="•"/>
            </a:pPr>
            <a:endParaRPr lang="en-US" sz="1600">
              <a:latin typeface="Helvetica"/>
              <a:cs typeface="Helvetica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Request Priority flows to the Dispatch Queue, seamlessly informing the dispatcher. </a:t>
            </a:r>
          </a:p>
          <a:p>
            <a:pPr marL="514350" indent="-285750">
              <a:buFont typeface="Arial"/>
              <a:buChar char="•"/>
            </a:pPr>
            <a:endParaRPr lang="en-US" sz="1600">
              <a:latin typeface="Helvetica"/>
              <a:cs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13BD4-CD2E-58CB-E2C1-7FDD9BE075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8532" y="2415641"/>
            <a:ext cx="3057952" cy="1705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8E415A5-39E3-1F53-C86F-7CB942D3C1FC}"/>
              </a:ext>
            </a:extLst>
          </p:cNvPr>
          <p:cNvCxnSpPr>
            <a:cxnSpLocks/>
          </p:cNvCxnSpPr>
          <p:nvPr/>
        </p:nvCxnSpPr>
        <p:spPr>
          <a:xfrm flipV="1">
            <a:off x="5569416" y="2811377"/>
            <a:ext cx="3497580" cy="165506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5101DE0-D53F-8DAC-7D80-1C5E32DC988F}"/>
              </a:ext>
            </a:extLst>
          </p:cNvPr>
          <p:cNvSpPr/>
          <p:nvPr/>
        </p:nvSpPr>
        <p:spPr>
          <a:xfrm>
            <a:off x="5773959" y="5782135"/>
            <a:ext cx="1124985" cy="77422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736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 </a:t>
            </a:r>
            <a:r>
              <a:rPr lang="en-US" b="0">
                <a:latin typeface="Helvetica"/>
                <a:cs typeface="Helvetica"/>
              </a:rPr>
              <a:t>Resource Management</a:t>
            </a:r>
          </a:p>
          <a:p>
            <a:endParaRPr lang="en-US"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42814-A8EB-2E32-49A9-715789EA3F21}"/>
              </a:ext>
            </a:extLst>
          </p:cNvPr>
          <p:cNvSpPr txBox="1"/>
          <p:nvPr/>
        </p:nvSpPr>
        <p:spPr>
          <a:xfrm>
            <a:off x="477455" y="1386114"/>
            <a:ext cx="3436154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Requests Notifications</a:t>
            </a:r>
          </a:p>
          <a:p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Request Starting Soon</a:t>
            </a:r>
            <a:endParaRPr lang="en-US" sz="1400" b="1">
              <a:solidFill>
                <a:srgbClr val="00B2D3"/>
              </a:solidFill>
              <a:latin typeface="Helvetica" panose="020B0604020202020204" pitchFamily="2" charset="0"/>
              <a:cs typeface="Arial"/>
            </a:endParaRP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Get a heads up for asset and personnel moves with “Request Starting Soon” Notification</a:t>
            </a:r>
          </a:p>
          <a:p>
            <a:pPr marL="514350" indent="-285750">
              <a:buFont typeface="Arial"/>
              <a:buChar char="•"/>
            </a:pPr>
            <a:endParaRPr lang="en-US" sz="1600">
              <a:latin typeface="Helvetica"/>
              <a:cs typeface="Helvetica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Request Ending Soon</a:t>
            </a:r>
          </a:p>
          <a:p>
            <a:pPr marL="228600"/>
            <a:endParaRPr lang="en-US" sz="16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Helvetica"/>
                <a:cs typeface="Arial"/>
              </a:rPr>
              <a:t>Warn users that approved request is coming to an end tomorrow.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1600">
              <a:latin typeface="Helvetica"/>
              <a:cs typeface="Arial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Helvetica"/>
                <a:cs typeface="Arial"/>
              </a:rPr>
              <a:t>Options to Edit Request or Request Again</a:t>
            </a:r>
          </a:p>
          <a:p>
            <a:pPr marL="514350" indent="-285750">
              <a:buFont typeface="Arial"/>
              <a:buChar char="•"/>
            </a:pPr>
            <a:endParaRPr lang="en-US" sz="1600">
              <a:latin typeface="Helvetica"/>
              <a:cs typeface="Helvetica"/>
            </a:endParaRPr>
          </a:p>
          <a:p>
            <a:pPr marL="228600"/>
            <a:r>
              <a:rPr lang="en-US" sz="1000" b="1" i="1">
                <a:solidFill>
                  <a:srgbClr val="FD4F00"/>
                </a:solidFill>
                <a:latin typeface="Helvetica"/>
                <a:cs typeface="Arial"/>
              </a:rPr>
              <a:t>**The request must be greater than 48 hours to trigger a notification</a:t>
            </a:r>
          </a:p>
          <a:p>
            <a:pPr marL="228600"/>
            <a:endParaRPr lang="en-US" sz="1600">
              <a:latin typeface="Helvetica"/>
              <a:cs typeface="Helvetica"/>
            </a:endParaRPr>
          </a:p>
          <a:p>
            <a:pPr marL="514350" indent="-285750">
              <a:buFont typeface="Arial"/>
              <a:buChar char="•"/>
            </a:pPr>
            <a:endParaRPr lang="en-US" sz="1600">
              <a:latin typeface="Helvetica"/>
              <a:cs typeface="Helvetica"/>
            </a:endParaRPr>
          </a:p>
        </p:txBody>
      </p:sp>
      <p:pic>
        <p:nvPicPr>
          <p:cNvPr id="2" name="Picture 1" descr="A screenshot of a web page&#10;&#10;Description automatically generated">
            <a:extLst>
              <a:ext uri="{FF2B5EF4-FFF2-40B4-BE49-F238E27FC236}">
                <a16:creationId xmlns:a16="http://schemas.microsoft.com/office/drawing/2014/main" id="{5A0C3A4E-C7E7-5AE2-F216-3A4C192404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7566" y="1397604"/>
            <a:ext cx="3050912" cy="3819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231908-BB73-D166-1C3B-EFFB431E12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4251" y="1386114"/>
            <a:ext cx="3063668" cy="5129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81510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6332D9-538B-5369-B876-AEDA7B267EB9}"/>
              </a:ext>
            </a:extLst>
          </p:cNvPr>
          <p:cNvSpPr txBox="1"/>
          <p:nvPr/>
        </p:nvSpPr>
        <p:spPr>
          <a:xfrm>
            <a:off x="7832437" y="2020703"/>
            <a:ext cx="4045527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Helvetica"/>
              </a:rPr>
              <a:t>Dispatch Events</a:t>
            </a:r>
          </a:p>
          <a:p>
            <a:pPr marL="285750" indent="-285750">
              <a:buFont typeface="Arial"/>
              <a:buChar char="•"/>
            </a:pPr>
            <a:endParaRPr lang="en-US" sz="1600">
              <a:solidFill>
                <a:srgbClr val="222222"/>
              </a:solidFill>
              <a:latin typeface="Helvetica"/>
              <a:cs typeface="Helvetica"/>
            </a:endParaRPr>
          </a:p>
          <a:p>
            <a:r>
              <a:rPr lang="en-US" sz="1400" b="1">
                <a:solidFill>
                  <a:srgbClr val="00B2D3"/>
                </a:solidFill>
                <a:latin typeface="Helvetica"/>
                <a:cs typeface="Helvetica"/>
              </a:rPr>
              <a:t>We've updated a few things on our Dispatch Events</a:t>
            </a:r>
          </a:p>
          <a:p>
            <a:endParaRPr lang="en-US" sz="1400">
              <a:solidFill>
                <a:srgbClr val="00B2D3"/>
              </a:solidFill>
              <a:latin typeface="Helvetica"/>
              <a:cs typeface="Helvetica"/>
            </a:endParaRPr>
          </a:p>
          <a:p>
            <a:pPr marL="514350" indent="-285750">
              <a:buFont typeface="Arial,Sans-Serif"/>
              <a:buChar char="•"/>
            </a:pPr>
            <a:r>
              <a:rPr lang="en-US" sz="1400">
                <a:solidFill>
                  <a:srgbClr val="222222"/>
                </a:solidFill>
                <a:latin typeface="Helvetica"/>
                <a:cs typeface="Helvetica"/>
              </a:rPr>
              <a:t>The events are now tabulated based on status for an easier look </a:t>
            </a:r>
          </a:p>
          <a:p>
            <a:pPr marL="514350" indent="-285750">
              <a:buFont typeface="Arial,Sans-Serif"/>
              <a:buChar char="•"/>
            </a:pPr>
            <a:r>
              <a:rPr lang="en-US" sz="1400">
                <a:solidFill>
                  <a:srgbClr val="222222"/>
                </a:solidFill>
                <a:latin typeface="Helvetica"/>
                <a:cs typeface="Helvetica"/>
              </a:rPr>
              <a:t>When selecting a site, the location will prepopulate</a:t>
            </a:r>
          </a:p>
          <a:p>
            <a:pPr marL="514350" indent="-285750">
              <a:buFont typeface="Arial,Sans-Serif"/>
              <a:buChar char="•"/>
            </a:pPr>
            <a:r>
              <a:rPr lang="en-US" sz="1400">
                <a:solidFill>
                  <a:srgbClr val="222222"/>
                </a:solidFill>
                <a:latin typeface="Helvetica"/>
                <a:cs typeface="Helvetica"/>
              </a:rPr>
              <a:t>Delivery time is now an optional field</a:t>
            </a:r>
          </a:p>
          <a:p>
            <a:pPr marL="514350" indent="-285750">
              <a:buFont typeface="Arial,Sans-Serif"/>
              <a:buChar char="•"/>
            </a:pPr>
            <a:r>
              <a:rPr lang="en-US" sz="1400">
                <a:solidFill>
                  <a:srgbClr val="222222"/>
                </a:solidFill>
                <a:latin typeface="Helvetica"/>
                <a:cs typeface="Helvetica"/>
              </a:rPr>
              <a:t>Delivery titles do not need to be unique</a:t>
            </a:r>
          </a:p>
          <a:p>
            <a:pPr marL="514350" indent="-285750">
              <a:buFont typeface="Arial,Sans-Serif"/>
              <a:buChar char="•"/>
            </a:pPr>
            <a:r>
              <a:rPr lang="en-US" sz="1400">
                <a:solidFill>
                  <a:srgbClr val="222222"/>
                </a:solidFill>
                <a:latin typeface="Helvetica"/>
                <a:cs typeface="Helvetica"/>
              </a:rPr>
              <a:t>You can now clone dispatch events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 </a:t>
            </a:r>
            <a:r>
              <a:rPr lang="en-US" b="0">
                <a:latin typeface="Helvetica"/>
                <a:cs typeface="Helvetica"/>
              </a:rPr>
              <a:t>Resource Management</a:t>
            </a:r>
          </a:p>
          <a:p>
            <a:endParaRPr lang="en-US">
              <a:cs typeface="Helvetic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D85583-E694-80A8-0EF7-D8F61F0D6D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703" y="2063477"/>
            <a:ext cx="6690520" cy="3423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40113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6332D9-538B-5369-B876-AEDA7B267EB9}"/>
              </a:ext>
            </a:extLst>
          </p:cNvPr>
          <p:cNvSpPr txBox="1"/>
          <p:nvPr/>
        </p:nvSpPr>
        <p:spPr>
          <a:xfrm>
            <a:off x="7726091" y="2858358"/>
            <a:ext cx="3916375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Helvetica"/>
              </a:rPr>
              <a:t>Dispatch Events</a:t>
            </a:r>
            <a:endParaRPr lang="en-US">
              <a:solidFill>
                <a:schemeClr val="accent3"/>
              </a:solidFill>
            </a:endParaRPr>
          </a:p>
          <a:p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solidFill>
                  <a:srgbClr val="222222"/>
                </a:solidFill>
                <a:latin typeface="Helvetica"/>
                <a:cs typeface="Helvetica"/>
              </a:rPr>
              <a:t>Include Crew/Laborer in Asset Tasks​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solidFill>
                  <a:srgbClr val="222222"/>
                </a:solidFill>
                <a:latin typeface="Helvetica"/>
                <a:cs typeface="Helvetica"/>
              </a:rPr>
              <a:t>Include Asset/Reservation in Labor and Crew Tasks ​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 </a:t>
            </a:r>
            <a:r>
              <a:rPr lang="en-US" b="0">
                <a:latin typeface="Helvetica"/>
                <a:cs typeface="Helvetica"/>
              </a:rPr>
              <a:t>Resource Management</a:t>
            </a:r>
          </a:p>
          <a:p>
            <a:endParaRPr lang="en-US">
              <a:cs typeface="Helvetic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A043C6-B853-09A3-1AC3-D607A9A895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675" y="1456680"/>
            <a:ext cx="6080179" cy="2232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1FDCBA-9D33-83B6-97F6-3DA9E9C6CC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675" y="3858986"/>
            <a:ext cx="6080179" cy="2259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05BB92-4E01-716C-B693-660E61AAD68A}"/>
              </a:ext>
            </a:extLst>
          </p:cNvPr>
          <p:cNvSpPr/>
          <p:nvPr/>
        </p:nvSpPr>
        <p:spPr>
          <a:xfrm>
            <a:off x="1157675" y="2999014"/>
            <a:ext cx="6080179" cy="69034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A37025-B3CF-FB49-97DA-8EA48402B9A1}"/>
              </a:ext>
            </a:extLst>
          </p:cNvPr>
          <p:cNvSpPr/>
          <p:nvPr/>
        </p:nvSpPr>
        <p:spPr>
          <a:xfrm>
            <a:off x="1157675" y="5322771"/>
            <a:ext cx="6080179" cy="79616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4763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 </a:t>
            </a:r>
            <a:r>
              <a:rPr lang="en-US" b="0">
                <a:latin typeface="Helvetica"/>
                <a:cs typeface="Helvetica"/>
              </a:rPr>
              <a:t>Resource Management</a:t>
            </a:r>
            <a:endParaRPr lang="en-US" b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b="0">
              <a:latin typeface="Helvetica"/>
              <a:cs typeface="Helvetica"/>
            </a:endParaRPr>
          </a:p>
          <a:p>
            <a:endParaRPr lang="en-US"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42814-A8EB-2E32-49A9-715789EA3F21}"/>
              </a:ext>
            </a:extLst>
          </p:cNvPr>
          <p:cNvSpPr txBox="1"/>
          <p:nvPr/>
        </p:nvSpPr>
        <p:spPr>
          <a:xfrm>
            <a:off x="747918" y="1885961"/>
            <a:ext cx="3129904" cy="37548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Request Panel &amp; Dispatch Forms</a:t>
            </a:r>
          </a:p>
          <a:p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600" b="1">
                <a:solidFill>
                  <a:srgbClr val="00B2D3"/>
                </a:solidFill>
                <a:latin typeface="Helvetica"/>
                <a:cs typeface="Arial"/>
              </a:rPr>
              <a:t>Send Resource Back to the Queue if your plans for dispatch change</a:t>
            </a:r>
            <a:endParaRPr lang="en-US" sz="1600" b="1">
              <a:solidFill>
                <a:srgbClr val="00B2D3"/>
              </a:solidFill>
              <a:latin typeface="Helvetica" panose="020B0604020202020204" pitchFamily="2" charset="0"/>
              <a:cs typeface="Arial"/>
            </a:endParaRP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Action from Panel</a:t>
            </a:r>
          </a:p>
          <a:p>
            <a:pPr marL="971550" lvl="1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Schedule Pages</a:t>
            </a:r>
          </a:p>
          <a:p>
            <a:pPr marL="971550" lvl="1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Request List</a:t>
            </a:r>
          </a:p>
          <a:p>
            <a:pPr marL="514350" indent="-285750">
              <a:buFont typeface="Arial"/>
              <a:buChar char="•"/>
            </a:pPr>
            <a:endParaRPr lang="en-US" sz="1600">
              <a:latin typeface="Helvetica"/>
              <a:cs typeface="Helvetica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Action from Dispatch Event Form</a:t>
            </a:r>
          </a:p>
          <a:p>
            <a:pPr marL="971550" lvl="1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Click “X” to Remove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FBFA5F-C019-7BFA-5B06-92C1285F0B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9824" y="2266016"/>
            <a:ext cx="2063650" cy="3867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378AE99-882A-FFCA-2667-028BCB29A3F9}"/>
              </a:ext>
            </a:extLst>
          </p:cNvPr>
          <p:cNvGrpSpPr/>
          <p:nvPr/>
        </p:nvGrpSpPr>
        <p:grpSpPr>
          <a:xfrm>
            <a:off x="6248037" y="1574543"/>
            <a:ext cx="5498121" cy="3200094"/>
            <a:chOff x="5849683" y="1347279"/>
            <a:chExt cx="5498121" cy="320009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420352C-6E98-FC38-950A-AC0ED0667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9683" y="1347279"/>
              <a:ext cx="5498121" cy="31553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69E1692-67C4-0EAD-BCD6-95426C44F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0556" y="3457467"/>
              <a:ext cx="4185278" cy="1089906"/>
            </a:xfrm>
            <a:prstGeom prst="rect">
              <a:avLst/>
            </a:prstGeom>
            <a:ln w="38100">
              <a:solidFill>
                <a:schemeClr val="accent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06EDCFE-710A-D176-FA7E-DB3187B33C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9617" y="2560315"/>
              <a:ext cx="1143835" cy="1069645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B52E8CD-F6D6-4A1D-A07B-4D34D0862FEA}"/>
              </a:ext>
            </a:extLst>
          </p:cNvPr>
          <p:cNvSpPr/>
          <p:nvPr/>
        </p:nvSpPr>
        <p:spPr>
          <a:xfrm>
            <a:off x="5654722" y="5704764"/>
            <a:ext cx="888752" cy="24111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50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ound, outdoor, arthropod, old&#10;&#10;Description automatically generated">
            <a:extLst>
              <a:ext uri="{FF2B5EF4-FFF2-40B4-BE49-F238E27FC236}">
                <a16:creationId xmlns:a16="http://schemas.microsoft.com/office/drawing/2014/main" id="{A30FC138-4F8F-B9C5-871C-710A41FB86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221B0C-F94B-9643-8A42-E99A3F3373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75000"/>
                </a:schemeClr>
              </a:gs>
              <a:gs pos="100000">
                <a:schemeClr val="accent5">
                  <a:alpha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D2DF67-39C2-DF46-B5BB-0D20DFE8E42A}"/>
              </a:ext>
            </a:extLst>
          </p:cNvPr>
          <p:cNvSpPr txBox="1"/>
          <p:nvPr/>
        </p:nvSpPr>
        <p:spPr>
          <a:xfrm>
            <a:off x="826206" y="2560965"/>
            <a:ext cx="111122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600" b="1">
                <a:solidFill>
                  <a:schemeClr val="bg1"/>
                </a:solidFill>
                <a:latin typeface="Helvetica" panose="020B0604020202020204" pitchFamily="2" charset="0"/>
                <a:ea typeface="Roboto" pitchFamily="2" charset="0"/>
              </a:rPr>
              <a:t>Poll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D16677C-75AE-69A3-3AF9-7DE2BFA960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2294" y="5683170"/>
            <a:ext cx="1266847" cy="5758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1DDE4F-7E54-FFA4-A81A-854C6BAFEBE9}"/>
              </a:ext>
            </a:extLst>
          </p:cNvPr>
          <p:cNvSpPr txBox="1"/>
          <p:nvPr/>
        </p:nvSpPr>
        <p:spPr>
          <a:xfrm>
            <a:off x="826206" y="3662033"/>
            <a:ext cx="6039069" cy="4385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400">
              <a:lnSpc>
                <a:spcPct val="90000"/>
              </a:lnSpc>
              <a:defRPr/>
            </a:pPr>
            <a:r>
              <a:rPr lang="en-US" sz="2500" b="1" spc="30">
                <a:solidFill>
                  <a:schemeClr val="bg1"/>
                </a:solidFill>
                <a:latin typeface="Helvetica"/>
                <a:ea typeface="Roboto Lt" panose="02000000000000000000" pitchFamily="2" charset="0"/>
                <a:cs typeface="Arial"/>
              </a:rPr>
              <a:t>Who is joining us today?</a:t>
            </a:r>
          </a:p>
        </p:txBody>
      </p:sp>
    </p:spTree>
    <p:extLst>
      <p:ext uri="{BB962C8B-B14F-4D97-AF65-F5344CB8AC3E}">
        <p14:creationId xmlns:p14="http://schemas.microsoft.com/office/powerpoint/2010/main" val="37154409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58DF1-5D98-B213-EFED-4FB9B5149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F1737-B930-9A6F-72AA-A35DFEC604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 fontScale="92500" lnSpcReduction="20000"/>
          </a:bodyPr>
          <a:lstStyle/>
          <a:p>
            <a:r>
              <a:rPr lang="en-US" sz="4300">
                <a:solidFill>
                  <a:srgbClr val="F6B336"/>
                </a:solidFill>
                <a:latin typeface="Helvetica"/>
                <a:cs typeface="Helvetica"/>
              </a:rPr>
              <a:t>Enhancements </a:t>
            </a:r>
            <a:r>
              <a:rPr lang="en-US" sz="4300" b="0">
                <a:solidFill>
                  <a:srgbClr val="F6B336"/>
                </a:solidFill>
                <a:latin typeface="Helvetica"/>
                <a:cs typeface="Helvetica"/>
              </a:rPr>
              <a:t>Resource Management</a:t>
            </a:r>
          </a:p>
          <a:p>
            <a:endParaRPr lang="en-US" b="0">
              <a:solidFill>
                <a:srgbClr val="FFC000"/>
              </a:solidFill>
              <a:cs typeface="Helvetic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757C97-2531-84E5-F931-8E9D8517FCE0}"/>
              </a:ext>
            </a:extLst>
          </p:cNvPr>
          <p:cNvSpPr txBox="1"/>
          <p:nvPr/>
        </p:nvSpPr>
        <p:spPr>
          <a:xfrm>
            <a:off x="757318" y="1871237"/>
            <a:ext cx="3267606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New Dispatch Event Notification</a:t>
            </a:r>
          </a:p>
          <a:p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Detailed Notification that shares information about the dispatch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1400">
              <a:latin typeface="Helvetica"/>
              <a:ea typeface="+mn-lt"/>
              <a:cs typeface="Helvetica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Helvetica"/>
                <a:ea typeface="+mn-lt"/>
                <a:cs typeface="Helvetica"/>
              </a:rPr>
              <a:t>Header Information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Helvetica"/>
                <a:ea typeface="+mn-lt"/>
                <a:cs typeface="Helvetica"/>
              </a:rPr>
              <a:t>Detailed Itinerary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Helvetica"/>
                <a:ea typeface="+mn-lt"/>
                <a:cs typeface="Helvetica"/>
              </a:rPr>
              <a:t>Rich Text Notes</a:t>
            </a: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1600">
              <a:latin typeface="Helvetica"/>
              <a:ea typeface="+mn-lt"/>
              <a:cs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8AE2DA-4CBD-7DA8-BAC2-B6561A0987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604" y="1406573"/>
            <a:ext cx="3515414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DB42DC-C5D4-EF48-B00B-31D3EE0EDAF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407" y="1406573"/>
            <a:ext cx="3400038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201548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 fontScale="92500" lnSpcReduction="10000"/>
          </a:bodyPr>
          <a:lstStyle/>
          <a:p>
            <a:r>
              <a:rPr kumimoji="0" lang="en-US" sz="4000" b="1" u="none" strike="noStrike" kern="1200" cap="none" spc="3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Dispatch </a:t>
            </a:r>
            <a:r>
              <a:rPr lang="en-US" b="0">
                <a:solidFill>
                  <a:srgbClr val="FFC000"/>
                </a:solidFill>
                <a:latin typeface="Helvetica"/>
                <a:cs typeface="Helvetica"/>
              </a:rPr>
              <a:t>SMS</a:t>
            </a:r>
            <a:endParaRPr lang="en-US">
              <a:solidFill>
                <a:srgbClr val="FFC000"/>
              </a:solidFill>
              <a:cs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C03063-206E-6CFE-FA81-24A5879EBF54}"/>
              </a:ext>
            </a:extLst>
          </p:cNvPr>
          <p:cNvSpPr txBox="1"/>
          <p:nvPr/>
        </p:nvSpPr>
        <p:spPr>
          <a:xfrm>
            <a:off x="8239680" y="4824760"/>
            <a:ext cx="326976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897688-D533-67B7-A8AB-0BA081DDA658}"/>
              </a:ext>
            </a:extLst>
          </p:cNvPr>
          <p:cNvSpPr txBox="1"/>
          <p:nvPr/>
        </p:nvSpPr>
        <p:spPr>
          <a:xfrm>
            <a:off x="682554" y="2456333"/>
            <a:ext cx="5565846" cy="42473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lnSpc>
                <a:spcPct val="90000"/>
              </a:lnSpc>
              <a:defRPr/>
            </a:pPr>
            <a:r>
              <a:rPr lang="en-US" sz="2400" spc="30">
                <a:solidFill>
                  <a:srgbClr val="FD4F00"/>
                </a:solidFill>
                <a:latin typeface="Helvetica"/>
                <a:ea typeface="Roboto Lt" panose="02000000000000000000" pitchFamily="2" charset="0"/>
                <a:cs typeface="Arial"/>
              </a:rPr>
              <a:t>Communicate Dispatch Events with partners, subcontractors, and outside service providers easily via text message.</a:t>
            </a:r>
            <a:endParaRPr kumimoji="0" lang="en-US" sz="2400" u="none" strike="noStrike" kern="1200" cap="none" spc="30" normalizeH="0" baseline="0" noProof="0">
              <a:ln>
                <a:noFill/>
              </a:ln>
              <a:solidFill>
                <a:srgbClr val="FD4F00"/>
              </a:solidFill>
              <a:effectLst/>
              <a:uLnTx/>
              <a:uFillTx/>
              <a:latin typeface="Helvetica"/>
              <a:ea typeface="Roboto Lt" panose="02000000000000000000" pitchFamily="2" charset="0"/>
              <a:cs typeface="Arial"/>
            </a:endParaRPr>
          </a:p>
          <a:p>
            <a:pPr lvl="1" defTabSz="914400">
              <a:lnSpc>
                <a:spcPct val="90000"/>
              </a:lnSpc>
              <a:defRPr/>
            </a:pPr>
            <a:endParaRPr kumimoji="0" lang="en-US" sz="1200" u="none" strike="noStrike" kern="1200" cap="none" spc="30" normalizeH="0" baseline="0" noProof="0">
              <a:ln>
                <a:noFill/>
              </a:ln>
              <a:effectLst/>
              <a:uLnTx/>
              <a:uFillTx/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/>
                <a:ea typeface="Roboto Lt" panose="02000000000000000000" pitchFamily="2" charset="0"/>
                <a:cs typeface="Arial"/>
              </a:rPr>
              <a:t>Optional add-on to Resource Management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/>
                <a:ea typeface="Roboto Lt" panose="02000000000000000000" pitchFamily="2" charset="0"/>
                <a:cs typeface="Arial"/>
              </a:rPr>
              <a:t>Typically for non-Tenna users that don’t have access to the mobile app or a smart phone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/>
                <a:ea typeface="Roboto Lt" panose="02000000000000000000" pitchFamily="2" charset="0"/>
                <a:cs typeface="Arial"/>
              </a:rPr>
              <a:t>Message are sent to selected users from a third-party messaging service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1600" spc="30">
              <a:latin typeface="Helvetica"/>
              <a:ea typeface="Roboto Lt" panose="02000000000000000000" pitchFamily="2" charset="0"/>
              <a:cs typeface="Arial"/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1600" spc="30">
              <a:latin typeface="Helvetica"/>
              <a:ea typeface="Roboto Lt" panose="02000000000000000000" pitchFamily="2" charset="0"/>
              <a:cs typeface="Arial"/>
            </a:endParaRPr>
          </a:p>
          <a:p>
            <a:pPr lvl="1" defTabSz="914400">
              <a:lnSpc>
                <a:spcPct val="90000"/>
              </a:lnSpc>
              <a:defRPr/>
            </a:pPr>
            <a:r>
              <a:rPr lang="en-US" sz="1600" b="1" i="1" spc="30">
                <a:latin typeface="Helvetica"/>
                <a:ea typeface="Roboto Lt" panose="02000000000000000000" pitchFamily="2" charset="0"/>
                <a:cs typeface="Arial"/>
              </a:rPr>
              <a:t>Note:</a:t>
            </a:r>
            <a:r>
              <a:rPr lang="en-US" sz="1600" i="1" spc="30">
                <a:latin typeface="Helvetica"/>
                <a:ea typeface="Roboto Lt" panose="02000000000000000000" pitchFamily="2" charset="0"/>
                <a:cs typeface="Arial"/>
              </a:rPr>
              <a:t> SMS Dispatch is part of a premium product, Resource Management, and requires a separate license. </a:t>
            </a:r>
          </a:p>
          <a:p>
            <a:pPr lvl="1" defTabSz="914400">
              <a:lnSpc>
                <a:spcPct val="90000"/>
              </a:lnSpc>
              <a:defRPr/>
            </a:pPr>
            <a:endParaRPr lang="en-US" sz="1600" spc="30">
              <a:latin typeface="Helvetica"/>
              <a:ea typeface="Roboto Lt" panose="02000000000000000000" pitchFamily="2" charset="0"/>
              <a:cs typeface="Arial"/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1600" spc="30">
              <a:latin typeface="Helvetica"/>
              <a:ea typeface="Roboto Lt" panose="02000000000000000000" pitchFamily="2" charset="0"/>
              <a:cs typeface="Arial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7BC69549-736E-EB2E-8BC1-B40F55FAA7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74715-D935-215C-6AE4-50560564F5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639" y="482278"/>
            <a:ext cx="3016081" cy="5893444"/>
          </a:xfrm>
          <a:prstGeom prst="rect">
            <a:avLst/>
          </a:prstGeom>
        </p:spPr>
      </p:pic>
      <p:pic>
        <p:nvPicPr>
          <p:cNvPr id="12" name="Picture 11" descr="A close up of a phone&#10;&#10;Description automatically generated">
            <a:extLst>
              <a:ext uri="{FF2B5EF4-FFF2-40B4-BE49-F238E27FC236}">
                <a16:creationId xmlns:a16="http://schemas.microsoft.com/office/drawing/2014/main" id="{22E682DE-0229-A464-4661-D6A16BD066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5874" y="2225939"/>
            <a:ext cx="3474046" cy="4632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113195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6332D9-538B-5369-B876-AEDA7B267EB9}"/>
              </a:ext>
            </a:extLst>
          </p:cNvPr>
          <p:cNvSpPr txBox="1"/>
          <p:nvPr/>
        </p:nvSpPr>
        <p:spPr>
          <a:xfrm>
            <a:off x="7610764" y="1863729"/>
            <a:ext cx="3639127" cy="26468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Helvetica"/>
              </a:rPr>
              <a:t>New Drag &amp; Drop or Drag &amp; Extend Actions in Schedule</a:t>
            </a:r>
            <a:endParaRPr lang="en-US">
              <a:solidFill>
                <a:schemeClr val="accent3"/>
              </a:solidFill>
            </a:endParaRP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solidFill>
                  <a:srgbClr val="222222"/>
                </a:solidFill>
                <a:latin typeface="Helvetica"/>
                <a:cs typeface="Helvetica"/>
              </a:rPr>
              <a:t>Drag &amp; Drop an event to a different date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solidFill>
                  <a:srgbClr val="222222"/>
                </a:solidFill>
                <a:latin typeface="Helvetica"/>
                <a:cs typeface="Helvetica"/>
              </a:rPr>
              <a:t>Drag &amp; Extend to change an event’s start/end dates and times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 </a:t>
            </a:r>
            <a:r>
              <a:rPr lang="en-US" b="0">
                <a:latin typeface="Helvetica"/>
                <a:cs typeface="Helvetica"/>
              </a:rPr>
              <a:t>Resource Management</a:t>
            </a:r>
          </a:p>
          <a:p>
            <a:endParaRPr lang="en-US">
              <a:cs typeface="Helvetic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475574-2B77-115C-9D83-C4265E5D27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9" y="1863729"/>
            <a:ext cx="6146927" cy="4369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823507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 </a:t>
            </a:r>
            <a:r>
              <a:rPr lang="en-US" b="0">
                <a:latin typeface="Helvetica"/>
                <a:cs typeface="Helvetica"/>
              </a:rPr>
              <a:t>Resource Management</a:t>
            </a:r>
          </a:p>
          <a:p>
            <a:endParaRPr lang="en-US"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42814-A8EB-2E32-49A9-715789EA3F21}"/>
              </a:ext>
            </a:extLst>
          </p:cNvPr>
          <p:cNvSpPr txBox="1"/>
          <p:nvPr/>
        </p:nvSpPr>
        <p:spPr>
          <a:xfrm>
            <a:off x="682554" y="1733067"/>
            <a:ext cx="3701721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Create Custom Schedule</a:t>
            </a:r>
          </a:p>
          <a:p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Allows users to create the own custom schedule</a:t>
            </a:r>
            <a:endParaRPr lang="en-US" sz="1400" b="1">
              <a:solidFill>
                <a:srgbClr val="00B2D3"/>
              </a:solidFill>
              <a:latin typeface="Helvetica" panose="020B0604020202020204" pitchFamily="2" charset="0"/>
              <a:cs typeface="Arial"/>
            </a:endParaRP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Select relevant assets, laborers and crews to create a custom, user-specific schedule view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Pin your custom schedule for easy access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9C5B86-D5EC-3B18-EF1F-5CE8FDB6AB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564" y="1247213"/>
            <a:ext cx="6284098" cy="3085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C5E849-56A0-C494-CC83-F6EC0350C0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8169" y="3476920"/>
            <a:ext cx="6457319" cy="2963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A34C81-DD47-BC28-4200-F5FC4FE53EA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019" y="4332470"/>
            <a:ext cx="1743256" cy="1362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D280631-4A59-7948-5C74-AA86866574F0}"/>
              </a:ext>
            </a:extLst>
          </p:cNvPr>
          <p:cNvCxnSpPr>
            <a:cxnSpLocks/>
          </p:cNvCxnSpPr>
          <p:nvPr/>
        </p:nvCxnSpPr>
        <p:spPr>
          <a:xfrm>
            <a:off x="2474107" y="4139618"/>
            <a:ext cx="1268272" cy="983444"/>
          </a:xfrm>
          <a:prstGeom prst="straightConnector1">
            <a:avLst/>
          </a:prstGeom>
          <a:ln w="38100">
            <a:solidFill>
              <a:srgbClr val="FD4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13029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ound, outdoor, arthropod, old&#10;&#10;Description automatically generated">
            <a:extLst>
              <a:ext uri="{FF2B5EF4-FFF2-40B4-BE49-F238E27FC236}">
                <a16:creationId xmlns:a16="http://schemas.microsoft.com/office/drawing/2014/main" id="{A30FC138-4F8F-B9C5-871C-710A41FB86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221B0C-F94B-9643-8A42-E99A3F3373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75000"/>
                </a:schemeClr>
              </a:gs>
              <a:gs pos="100000">
                <a:schemeClr val="accent5">
                  <a:alpha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D2DF67-39C2-DF46-B5BB-0D20DFE8E42A}"/>
              </a:ext>
            </a:extLst>
          </p:cNvPr>
          <p:cNvSpPr txBox="1"/>
          <p:nvPr/>
        </p:nvSpPr>
        <p:spPr>
          <a:xfrm>
            <a:off x="826206" y="2560965"/>
            <a:ext cx="11112240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6600" b="1">
                <a:solidFill>
                  <a:schemeClr val="bg1"/>
                </a:solidFill>
                <a:latin typeface="Helvetica"/>
                <a:ea typeface="Roboto"/>
                <a:cs typeface="Helvetica"/>
              </a:rPr>
              <a:t>Maintenance Enhancements</a:t>
            </a:r>
            <a:endParaRPr lang="en-US" sz="6600" b="1">
              <a:solidFill>
                <a:schemeClr val="bg1"/>
              </a:solidFill>
              <a:latin typeface="Helvetica" panose="020B0604020202020204" pitchFamily="2" charset="0"/>
              <a:ea typeface="Roboto" pitchFamily="2" charset="0"/>
              <a:cs typeface="Helvetica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D16677C-75AE-69A3-3AF9-7DE2BFA960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2294" y="5683170"/>
            <a:ext cx="1266847" cy="57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715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 </a:t>
            </a:r>
            <a:r>
              <a:rPr lang="en-US" b="0">
                <a:latin typeface="Helvetica"/>
                <a:cs typeface="Helvetica"/>
              </a:rPr>
              <a:t>Maintenance</a:t>
            </a:r>
          </a:p>
          <a:p>
            <a:endParaRPr lang="en-US"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42814-A8EB-2E32-49A9-715789EA3F21}"/>
              </a:ext>
            </a:extLst>
          </p:cNvPr>
          <p:cNvSpPr txBox="1"/>
          <p:nvPr/>
        </p:nvSpPr>
        <p:spPr>
          <a:xfrm>
            <a:off x="743619" y="1409185"/>
            <a:ext cx="4646897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Enhanced Maintenance Flows</a:t>
            </a:r>
            <a:endParaRPr lang="en-US">
              <a:solidFill>
                <a:schemeClr val="accent3"/>
              </a:solidFill>
            </a:endParaRPr>
          </a:p>
          <a:p>
            <a:pPr lvl="1"/>
            <a:endParaRPr lang="en-US" sz="1600">
              <a:latin typeface="helvetica"/>
              <a:cs typeface="helvetica"/>
            </a:endParaRPr>
          </a:p>
          <a:p>
            <a:pPr lvl="1"/>
            <a:r>
              <a:rPr lang="en-US" sz="1600" b="1">
                <a:solidFill>
                  <a:srgbClr val="00B2D3"/>
                </a:solidFill>
                <a:latin typeface="helvetica"/>
                <a:cs typeface="helvetica"/>
              </a:rPr>
              <a:t>Capture Hours &amp; Miles</a:t>
            </a:r>
            <a:endParaRPr lang="en-US" sz="1600" b="1">
              <a:solidFill>
                <a:srgbClr val="000000"/>
              </a:solidFill>
              <a:latin typeface="helvetica"/>
              <a:cs typeface="helvetica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222222"/>
                </a:solidFill>
                <a:latin typeface="helvetica"/>
                <a:ea typeface="+mn-lt"/>
                <a:cs typeface="helvetica"/>
              </a:rPr>
              <a:t>Both maintenance requests and work orders now automatically record the asset's hours/miles at the start and the completion of the maintenance requests and work orders.</a:t>
            </a:r>
            <a:br>
              <a:rPr lang="en-US" sz="1600">
                <a:latin typeface="helvetica"/>
                <a:ea typeface="+mn-lt"/>
                <a:cs typeface="helvetica"/>
              </a:rPr>
            </a:br>
            <a:endParaRPr lang="en-US" sz="1600">
              <a:latin typeface="helvetica"/>
              <a:ea typeface="+mn-lt"/>
              <a:cs typeface="helvetica"/>
            </a:endParaRPr>
          </a:p>
          <a:p>
            <a:pPr lvl="1"/>
            <a:r>
              <a:rPr lang="en-US" sz="1600" b="1">
                <a:solidFill>
                  <a:srgbClr val="00B2D3"/>
                </a:solidFill>
                <a:latin typeface="helvetica"/>
                <a:ea typeface="Calibri"/>
                <a:cs typeface="helvetica"/>
              </a:rPr>
              <a:t>Enhanced Maintenance Financials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222222"/>
                </a:solidFill>
                <a:latin typeface="helvetica"/>
                <a:ea typeface="Calibri"/>
                <a:cs typeface="helvetica"/>
              </a:rPr>
              <a:t>Capture your legacy maintenance costs as a baseline, start tracking parts, labor, and total R&amp;M on all your assets.</a:t>
            </a:r>
            <a:endParaRPr lang="en-US" sz="1600" b="1">
              <a:solidFill>
                <a:srgbClr val="00B2D3"/>
              </a:solidFill>
              <a:latin typeface="helvetica"/>
              <a:ea typeface="Calibri"/>
              <a:cs typeface="helvetica"/>
            </a:endParaRPr>
          </a:p>
          <a:p>
            <a:endParaRPr lang="en-US" sz="1400" b="1">
              <a:solidFill>
                <a:srgbClr val="00B2D3"/>
              </a:solidFill>
              <a:latin typeface="helvetica"/>
              <a:cs typeface="helvetica"/>
            </a:endParaRPr>
          </a:p>
          <a:p>
            <a:endParaRPr lang="en-US" sz="1400" b="1">
              <a:solidFill>
                <a:srgbClr val="00B2D3"/>
              </a:solidFill>
              <a:latin typeface="helvetica"/>
              <a:cs typeface="helvetica"/>
            </a:endParaRPr>
          </a:p>
          <a:p>
            <a:pPr marL="228600"/>
            <a:endParaRPr lang="en-US" sz="1600">
              <a:solidFill>
                <a:srgbClr val="222222"/>
              </a:solidFill>
              <a:latin typeface="helvetica"/>
              <a:cs typeface="helvetica"/>
            </a:endParaRPr>
          </a:p>
          <a:p>
            <a:endParaRPr lang="en-US" sz="1400" b="1">
              <a:solidFill>
                <a:srgbClr val="00B2D3"/>
              </a:solidFill>
              <a:latin typeface="helvetica"/>
              <a:cs typeface="helvetica"/>
            </a:endParaRPr>
          </a:p>
          <a:p>
            <a:endParaRPr lang="en-US" sz="1400" b="1">
              <a:solidFill>
                <a:srgbClr val="00B2D3"/>
              </a:solidFill>
              <a:latin typeface="helvetica"/>
              <a:cs typeface="helvetica"/>
            </a:endParaRPr>
          </a:p>
          <a:p>
            <a:pPr marL="228600"/>
            <a:endParaRPr lang="en-US" sz="1600">
              <a:solidFill>
                <a:srgbClr val="222222"/>
              </a:solidFill>
              <a:latin typeface="helvetica"/>
              <a:cs typeface="helvetica"/>
            </a:endParaRPr>
          </a:p>
          <a:p>
            <a:pPr marL="514350" indent="-285750">
              <a:buFont typeface="Arial"/>
              <a:buChar char="•"/>
            </a:pPr>
            <a:endParaRPr lang="en-US" sz="1600">
              <a:solidFill>
                <a:srgbClr val="222222"/>
              </a:solidFill>
              <a:latin typeface="Helvetica"/>
              <a:cs typeface="Helvetica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2B6B7D1B-1654-5795-C877-F3E4C45EAD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2396" y="983593"/>
            <a:ext cx="2154827" cy="2551976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0E8439A-D1D1-3B07-DD9D-147256C484A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5982" y="3995480"/>
            <a:ext cx="6081758" cy="2427789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8C7FCA-68B5-D8BD-9A89-B4E4BEDD1977}"/>
              </a:ext>
            </a:extLst>
          </p:cNvPr>
          <p:cNvSpPr/>
          <p:nvPr/>
        </p:nvSpPr>
        <p:spPr>
          <a:xfrm>
            <a:off x="8802964" y="2059688"/>
            <a:ext cx="968842" cy="95340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A6C5AB-F3E6-F4DB-BF1C-F9946A42E0D7}"/>
              </a:ext>
            </a:extLst>
          </p:cNvPr>
          <p:cNvSpPr/>
          <p:nvPr/>
        </p:nvSpPr>
        <p:spPr>
          <a:xfrm>
            <a:off x="5500963" y="6062578"/>
            <a:ext cx="6245870" cy="36231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7079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 </a:t>
            </a:r>
            <a:r>
              <a:rPr lang="en-US" b="0">
                <a:latin typeface="Helvetica"/>
                <a:cs typeface="Helvetica"/>
              </a:rPr>
              <a:t>Maintenance</a:t>
            </a:r>
          </a:p>
          <a:p>
            <a:endParaRPr lang="en-US"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42814-A8EB-2E32-49A9-715789EA3F21}"/>
              </a:ext>
            </a:extLst>
          </p:cNvPr>
          <p:cNvSpPr txBox="1"/>
          <p:nvPr/>
        </p:nvSpPr>
        <p:spPr>
          <a:xfrm>
            <a:off x="578318" y="1712532"/>
            <a:ext cx="4264563" cy="35702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Enhanced Work Order Details</a:t>
            </a:r>
            <a:endParaRPr lang="en-US">
              <a:solidFill>
                <a:schemeClr val="accent3"/>
              </a:solidFill>
            </a:endParaRPr>
          </a:p>
          <a:p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ea typeface="+mn-lt"/>
                <a:cs typeface="Helvetica"/>
              </a:rPr>
              <a:t>Take Control of Your Work Orders: Track, Label, and Optimize.</a:t>
            </a:r>
            <a:endParaRPr lang="en-US"/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Ability to add Parts &amp; Labor *</a:t>
            </a:r>
            <a:endParaRPr lang="en-US"/>
          </a:p>
          <a:p>
            <a:pPr marL="514350" indent="-285750">
              <a:buFont typeface="Arial,Sans-Serif"/>
              <a:buChar char="•"/>
            </a:pPr>
            <a:r>
              <a:rPr lang="en-US" sz="1600">
                <a:latin typeface="Helvetica"/>
                <a:cs typeface="Helvetica"/>
              </a:rPr>
              <a:t>Ability to Assign and Report on Cost Codes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Track Equipment, Service Vendor and Misc. Costs</a:t>
            </a:r>
            <a:endParaRPr lang="en-US"/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Assign Labels to a work order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Enhanced Cost and Billing Summary</a:t>
            </a:r>
          </a:p>
          <a:p>
            <a:pPr marL="514350" indent="-285750">
              <a:buFont typeface="Arial,Sans-Serif"/>
              <a:buChar char="•"/>
            </a:pPr>
            <a:r>
              <a:rPr lang="en-US" sz="1600">
                <a:latin typeface="Helvetica"/>
                <a:cs typeface="Helvetica"/>
              </a:rPr>
              <a:t>Customer Copy Print View for Work Orders Billed to a 3rd Party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ADBC64-F86A-B7CE-750B-07BF116DFC40}"/>
              </a:ext>
            </a:extLst>
          </p:cNvPr>
          <p:cNvSpPr txBox="1"/>
          <p:nvPr/>
        </p:nvSpPr>
        <p:spPr>
          <a:xfrm>
            <a:off x="679214" y="5881511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i="1">
                <a:latin typeface="Helvetica"/>
              </a:rPr>
              <a:t>*</a:t>
            </a:r>
            <a:r>
              <a:rPr lang="en-US" sz="1200" i="1">
                <a:latin typeface="Helvetica"/>
              </a:rPr>
              <a:t>Requires </a:t>
            </a:r>
            <a:r>
              <a:rPr lang="en-US" sz="1200" i="1">
                <a:latin typeface="Helvetica"/>
                <a:cs typeface="Helvetica"/>
              </a:rPr>
              <a:t>Additional License</a:t>
            </a:r>
            <a:r>
              <a:rPr lang="en-US" sz="1200">
                <a:latin typeface="Helvetica"/>
                <a:cs typeface="Helvetica"/>
              </a:rPr>
              <a:t>​</a:t>
            </a:r>
            <a:endParaRPr lang="en-US"/>
          </a:p>
        </p:txBody>
      </p:sp>
      <p:pic>
        <p:nvPicPr>
          <p:cNvPr id="2" name="Picture 1" descr="A black screen with a white border&#10;&#10;Description automatically generated">
            <a:extLst>
              <a:ext uri="{FF2B5EF4-FFF2-40B4-BE49-F238E27FC236}">
                <a16:creationId xmlns:a16="http://schemas.microsoft.com/office/drawing/2014/main" id="{DDF0E618-D5A7-2E64-BE29-550F5B134D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5273" y="2148020"/>
            <a:ext cx="7545160" cy="3434106"/>
          </a:xfrm>
          <a:prstGeom prst="rect">
            <a:avLst/>
          </a:prstGeom>
        </p:spPr>
      </p:pic>
      <p:pic>
        <p:nvPicPr>
          <p:cNvPr id="9" name="Picture 8" descr="A screenshot of a web page&#10;&#10;Description automatically generated">
            <a:extLst>
              <a:ext uri="{FF2B5EF4-FFF2-40B4-BE49-F238E27FC236}">
                <a16:creationId xmlns:a16="http://schemas.microsoft.com/office/drawing/2014/main" id="{A202EE57-14B1-58D4-B145-C7464F1F723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5" t="-2349" r="-459" b="-1047"/>
          <a:stretch/>
        </p:blipFill>
        <p:spPr>
          <a:xfrm>
            <a:off x="5283631" y="2419782"/>
            <a:ext cx="5948444" cy="289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3035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 </a:t>
            </a:r>
            <a:r>
              <a:rPr lang="en-US" b="0">
                <a:latin typeface="Helvetica"/>
                <a:cs typeface="Helvetica"/>
              </a:rPr>
              <a:t>Maintenance</a:t>
            </a:r>
          </a:p>
          <a:p>
            <a:endParaRPr lang="en-US"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42814-A8EB-2E32-49A9-715789EA3F21}"/>
              </a:ext>
            </a:extLst>
          </p:cNvPr>
          <p:cNvSpPr txBox="1"/>
          <p:nvPr/>
        </p:nvSpPr>
        <p:spPr>
          <a:xfrm>
            <a:off x="682553" y="1823143"/>
            <a:ext cx="4560593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Enhanced Work Order and Maintenance Request Grids</a:t>
            </a:r>
          </a:p>
          <a:p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600" b="1">
                <a:latin typeface="Helvetica"/>
                <a:ea typeface="+mn-lt"/>
                <a:cs typeface="Helvetica"/>
              </a:rPr>
              <a:t>Streamlined Work Order Management:</a:t>
            </a:r>
            <a:r>
              <a:rPr lang="en-US" sz="1600">
                <a:latin typeface="Helvetica"/>
                <a:ea typeface="+mn-lt"/>
                <a:cs typeface="Helvetica"/>
              </a:rPr>
              <a:t> Perform bulk actions (print, print client copy, approve, submit for approval) from the work order list</a:t>
            </a:r>
            <a:endParaRPr lang="en-US"/>
          </a:p>
          <a:p>
            <a:pPr marL="514350" indent="-285750">
              <a:buFont typeface="Arial,Sans-Serif" panose="020B0604020202020204" pitchFamily="34" charset="0"/>
              <a:buChar char="•"/>
            </a:pPr>
            <a:r>
              <a:rPr lang="en-US" sz="1600" b="1">
                <a:latin typeface="Helvetica"/>
                <a:ea typeface="+mn-lt"/>
                <a:cs typeface="Helvetica"/>
              </a:rPr>
              <a:t>Streamlined Maintenance Request Management:</a:t>
            </a:r>
            <a:r>
              <a:rPr lang="en-US" sz="1600">
                <a:latin typeface="Helvetica"/>
                <a:ea typeface="+mn-lt"/>
                <a:cs typeface="Helvetica"/>
              </a:rPr>
              <a:t> Perform bulk actions (Add to existing work order, Create new work order, Acknowledge, Resolve, Decline, Delete, Add Labels) from the maintenance request grid</a:t>
            </a:r>
          </a:p>
          <a:p>
            <a:pPr marL="514350" indent="-285750">
              <a:buFont typeface="Arial"/>
              <a:buChar char="•"/>
            </a:pPr>
            <a:r>
              <a:rPr lang="en-US" sz="1600" b="1">
                <a:latin typeface="Helvetica"/>
                <a:ea typeface="+mn-lt"/>
                <a:cs typeface="Helvetica"/>
              </a:rPr>
              <a:t>New Filters: </a:t>
            </a:r>
            <a:r>
              <a:rPr lang="en-US" sz="1600">
                <a:latin typeface="Helvetica"/>
                <a:ea typeface="+mn-lt"/>
                <a:cs typeface="Helvetica"/>
              </a:rPr>
              <a:t>Filter work orders by asset org and category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6A31BEB6-CFF6-228D-E367-24ACF85DDF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3562" y="3653424"/>
            <a:ext cx="6390057" cy="2544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968791EC-5D4F-0046-87BB-9F2D0E44E6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0389" y="978798"/>
            <a:ext cx="1854769" cy="431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96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0DFA5-B727-94D2-94A9-6D7EF0DEF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29492C-ABEC-721C-2EE7-2C7CDAC958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 fontScale="92500" lnSpcReduction="20000"/>
          </a:bodyPr>
          <a:lstStyle/>
          <a:p>
            <a:r>
              <a:rPr lang="en-US" sz="4300">
                <a:solidFill>
                  <a:srgbClr val="F6B336"/>
                </a:solidFill>
                <a:latin typeface="Helvetica"/>
                <a:cs typeface="Helvetica"/>
              </a:rPr>
              <a:t>Enhancements </a:t>
            </a:r>
            <a:r>
              <a:rPr lang="en-US" sz="4300" b="0">
                <a:solidFill>
                  <a:srgbClr val="F6B336"/>
                </a:solidFill>
                <a:latin typeface="Helvetica"/>
                <a:cs typeface="Helvetica"/>
              </a:rPr>
              <a:t>Maintenance</a:t>
            </a:r>
          </a:p>
          <a:p>
            <a:endParaRPr lang="en-US" b="0">
              <a:solidFill>
                <a:srgbClr val="FFC000"/>
              </a:solidFill>
              <a:cs typeface="Helvetic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EDE4D2-7347-561B-6AE5-39926F3327A1}"/>
              </a:ext>
            </a:extLst>
          </p:cNvPr>
          <p:cNvSpPr txBox="1"/>
          <p:nvPr/>
        </p:nvSpPr>
        <p:spPr>
          <a:xfrm>
            <a:off x="682554" y="1564243"/>
            <a:ext cx="3638925" cy="49859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Specify Maintenance Request Defaults in Preventative Maintenance</a:t>
            </a: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ea typeface="+mn-lt"/>
                <a:cs typeface="Calibri"/>
              </a:rPr>
              <a:t>When Tenna generates a maintenance request from a Preventative Maintenance Service, the service's specified </a:t>
            </a:r>
            <a:r>
              <a:rPr lang="en-US" sz="1600" b="1">
                <a:latin typeface="Helvetica"/>
                <a:ea typeface="+mn-lt"/>
                <a:cs typeface="Calibri"/>
              </a:rPr>
              <a:t>"Defaults" are applied </a:t>
            </a:r>
            <a:r>
              <a:rPr lang="en-US" sz="1600">
                <a:latin typeface="Helvetica"/>
                <a:ea typeface="+mn-lt"/>
                <a:cs typeface="Calibri"/>
              </a:rPr>
              <a:t>to the Maintenance Request.</a:t>
            </a:r>
            <a:endParaRPr lang="en-US" sz="1600">
              <a:latin typeface="Helvetica" panose="020B0604020202020204" pitchFamily="2" charset="0"/>
              <a:ea typeface="+mn-lt"/>
              <a:cs typeface="Calibri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ea typeface="+mn-lt"/>
                <a:cs typeface="Calibri"/>
              </a:rPr>
              <a:t>The defaults include</a:t>
            </a:r>
            <a:endParaRPr lang="en-US" sz="1600">
              <a:latin typeface="Helvetica" panose="020B0604020202020204" pitchFamily="2" charset="0"/>
              <a:ea typeface="+mn-lt"/>
              <a:cs typeface="Calibri"/>
            </a:endParaRPr>
          </a:p>
          <a:p>
            <a:pPr marL="971550" lvl="1" indent="-285750">
              <a:buFont typeface="Courier New"/>
              <a:buChar char="o"/>
            </a:pPr>
            <a:r>
              <a:rPr lang="en-US" sz="1600">
                <a:latin typeface="Helvetica"/>
                <a:ea typeface="+mn-lt"/>
                <a:cs typeface="Calibri"/>
              </a:rPr>
              <a:t>Priority</a:t>
            </a:r>
            <a:endParaRPr lang="en-US" sz="1600">
              <a:latin typeface="Helvetica" panose="020B0604020202020204" pitchFamily="2" charset="0"/>
              <a:ea typeface="+mn-lt"/>
              <a:cs typeface="Calibri"/>
            </a:endParaRPr>
          </a:p>
          <a:p>
            <a:pPr marL="971550" lvl="1" indent="-285750">
              <a:buFont typeface="Courier New"/>
              <a:buChar char="o"/>
            </a:pPr>
            <a:r>
              <a:rPr lang="en-US" sz="1600">
                <a:latin typeface="Helvetica"/>
                <a:ea typeface="+mn-lt"/>
                <a:cs typeface="Calibri"/>
              </a:rPr>
              <a:t>Request Type</a:t>
            </a:r>
            <a:endParaRPr lang="en-US" sz="1600">
              <a:latin typeface="Helvetica" panose="020B0604020202020204" pitchFamily="2" charset="0"/>
              <a:ea typeface="+mn-lt"/>
              <a:cs typeface="Calibri"/>
            </a:endParaRPr>
          </a:p>
          <a:p>
            <a:pPr marL="971550" lvl="1" indent="-285750">
              <a:buFont typeface="Courier New"/>
              <a:buChar char="o"/>
            </a:pPr>
            <a:r>
              <a:rPr lang="en-US" sz="1600">
                <a:latin typeface="Helvetica"/>
                <a:ea typeface="+mn-lt"/>
                <a:cs typeface="Calibri"/>
              </a:rPr>
              <a:t>Default Labor Cost Code</a:t>
            </a:r>
            <a:endParaRPr lang="en-US" sz="1600">
              <a:latin typeface="Helvetica" panose="020B0604020202020204" pitchFamily="2" charset="0"/>
              <a:ea typeface="+mn-lt"/>
              <a:cs typeface="Calibri"/>
            </a:endParaRPr>
          </a:p>
          <a:p>
            <a:pPr marL="971550" lvl="1" indent="-285750">
              <a:buFont typeface="Courier New"/>
              <a:buChar char="o"/>
            </a:pPr>
            <a:r>
              <a:rPr lang="en-US" sz="1600">
                <a:latin typeface="Helvetica"/>
                <a:ea typeface="+mn-lt"/>
                <a:cs typeface="Calibri"/>
              </a:rPr>
              <a:t>Default Parts Cost Code</a:t>
            </a:r>
            <a:endParaRPr lang="en-US" sz="1600">
              <a:latin typeface="Helvetica" panose="020B0604020202020204" pitchFamily="2" charset="0"/>
              <a:ea typeface="+mn-lt"/>
              <a:cs typeface="Calibri"/>
            </a:endParaRPr>
          </a:p>
          <a:p>
            <a:pPr marL="971550" lvl="1" indent="-285750">
              <a:buFont typeface="Courier New"/>
              <a:buChar char="o"/>
            </a:pPr>
            <a:r>
              <a:rPr lang="en-US" sz="1600">
                <a:latin typeface="Helvetica"/>
                <a:ea typeface="+mn-lt"/>
                <a:cs typeface="Calibri"/>
              </a:rPr>
              <a:t>Labels</a:t>
            </a:r>
            <a:br>
              <a:rPr lang="en-US" sz="1600">
                <a:latin typeface="Helvetica"/>
                <a:ea typeface="+mn-lt"/>
                <a:cs typeface="Calibri"/>
              </a:rPr>
            </a:br>
            <a:endParaRPr lang="en-US" sz="1600">
              <a:latin typeface="Helvetica" panose="020B0604020202020204" pitchFamily="2" charset="0"/>
              <a:ea typeface="+mn-lt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A2050C-1E0B-C038-45A4-941E8CEA0C61}"/>
              </a:ext>
            </a:extLst>
          </p:cNvPr>
          <p:cNvSpPr/>
          <p:nvPr/>
        </p:nvSpPr>
        <p:spPr>
          <a:xfrm>
            <a:off x="8640773" y="2166330"/>
            <a:ext cx="447995" cy="153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9663F2-5E38-3866-D332-7B5D8CD1629C}"/>
              </a:ext>
            </a:extLst>
          </p:cNvPr>
          <p:cNvSpPr/>
          <p:nvPr/>
        </p:nvSpPr>
        <p:spPr>
          <a:xfrm>
            <a:off x="9241168" y="5902687"/>
            <a:ext cx="447995" cy="153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1BD4C953-207A-517B-B854-22B388A1A3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910" y="2236742"/>
            <a:ext cx="7428773" cy="2551683"/>
          </a:xfrm>
          <a:prstGeom prst="rect">
            <a:avLst/>
          </a:prstGeom>
          <a:effectLst>
            <a:outerShdw blurRad="50800" dist="1905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338982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E74C0E-A036-F8CA-1A8F-7135FA7465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962" y="1920843"/>
            <a:ext cx="6520823" cy="2663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 </a:t>
            </a:r>
            <a:r>
              <a:rPr lang="en-US" b="0">
                <a:latin typeface="Helvetica"/>
                <a:cs typeface="Helvetica"/>
              </a:rPr>
              <a:t>Maintenance + Sites</a:t>
            </a:r>
          </a:p>
          <a:p>
            <a:endParaRPr lang="en-US"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42814-A8EB-2E32-49A9-715789EA3F21}"/>
              </a:ext>
            </a:extLst>
          </p:cNvPr>
          <p:cNvSpPr txBox="1"/>
          <p:nvPr/>
        </p:nvSpPr>
        <p:spPr>
          <a:xfrm>
            <a:off x="320637" y="1923446"/>
            <a:ext cx="5209314" cy="33547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Enhanced Site Maintenance Views</a:t>
            </a:r>
          </a:p>
          <a:p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ea typeface="+mn-lt"/>
                <a:cs typeface="Helvetica"/>
              </a:rPr>
              <a:t>Site details now display maintenance items for all operating assets. The following grids are now available</a:t>
            </a:r>
            <a:endParaRPr lang="en-US"/>
          </a:p>
          <a:p>
            <a:pPr marL="971550" lvl="1" indent="-285750">
              <a:buFont typeface="Arial"/>
              <a:buChar char="•"/>
            </a:pPr>
            <a:r>
              <a:rPr lang="en-US">
                <a:latin typeface="Calibri"/>
                <a:ea typeface="+mn-lt"/>
                <a:cs typeface="Calibri"/>
              </a:rPr>
              <a:t>Preventative Maintenance</a:t>
            </a:r>
          </a:p>
          <a:p>
            <a:pPr marL="1428750" lvl="2" indent="-285750">
              <a:buFont typeface="Wingdings"/>
              <a:buChar char="§"/>
            </a:pPr>
            <a:r>
              <a:rPr lang="en-US">
                <a:latin typeface="Calibri"/>
                <a:ea typeface="+mn-lt"/>
                <a:cs typeface="Calibri"/>
              </a:rPr>
              <a:t>Upcoming 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1428750" lvl="2" indent="-285750">
              <a:buFont typeface="Wingdings"/>
              <a:buChar char="§"/>
            </a:pPr>
            <a:r>
              <a:rPr lang="en-US">
                <a:latin typeface="Calibri"/>
                <a:ea typeface="+mn-lt"/>
                <a:cs typeface="Calibri"/>
              </a:rPr>
              <a:t>Open</a:t>
            </a:r>
          </a:p>
          <a:p>
            <a:pPr marL="1428750" lvl="2" indent="-285750">
              <a:buFont typeface="Wingdings"/>
              <a:buChar char="§"/>
            </a:pPr>
            <a:r>
              <a:rPr lang="en-US">
                <a:latin typeface="Calibri"/>
                <a:ea typeface="+mn-lt"/>
                <a:cs typeface="Calibri"/>
              </a:rPr>
              <a:t>Completed</a:t>
            </a:r>
          </a:p>
          <a:p>
            <a:pPr marL="971550" lvl="1" indent="-285750">
              <a:buFont typeface="Arial"/>
              <a:buChar char="•"/>
            </a:pPr>
            <a:r>
              <a:rPr lang="en-US">
                <a:latin typeface="Calibri"/>
                <a:ea typeface="+mn-lt"/>
                <a:cs typeface="Calibri"/>
              </a:rPr>
              <a:t>Work Order Tabs </a:t>
            </a:r>
            <a:endParaRPr lang="en-US">
              <a:ea typeface="Calibri" panose="020F0502020204030204"/>
              <a:cs typeface="Calibri"/>
            </a:endParaRPr>
          </a:p>
          <a:p>
            <a:pPr marL="971550" lvl="1" indent="-285750">
              <a:buFont typeface="Arial"/>
              <a:buChar char="•"/>
            </a:pPr>
            <a:endParaRPr lang="en-US">
              <a:ea typeface="+mn-lt"/>
              <a:cs typeface="+mn-lt"/>
            </a:endParaRPr>
          </a:p>
          <a:p>
            <a:pPr marL="228600"/>
            <a:endParaRPr lang="en-US">
              <a:ea typeface="+mn-lt"/>
              <a:cs typeface="+mn-lt"/>
            </a:endParaRPr>
          </a:p>
          <a:p>
            <a:pPr marL="514350" indent="-285750">
              <a:buFont typeface="Arial"/>
              <a:buChar char="•"/>
            </a:pPr>
            <a:endParaRPr lang="en-US">
              <a:ea typeface="+mn-lt"/>
              <a:cs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73CB7D-A969-A9ED-6214-98EE0AA1627C}"/>
              </a:ext>
            </a:extLst>
          </p:cNvPr>
          <p:cNvSpPr/>
          <p:nvPr/>
        </p:nvSpPr>
        <p:spPr>
          <a:xfrm>
            <a:off x="5529448" y="3605662"/>
            <a:ext cx="2207983" cy="42641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BE22EB-4C94-3653-AA56-84E81339E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8360" y="4251334"/>
            <a:ext cx="5222819" cy="1151734"/>
          </a:xfrm>
          <a:prstGeom prst="rect">
            <a:avLst/>
          </a:prstGeom>
          <a:ln w="38100"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275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ound, outdoor, arthropod, old&#10;&#10;Description automatically generated">
            <a:extLst>
              <a:ext uri="{FF2B5EF4-FFF2-40B4-BE49-F238E27FC236}">
                <a16:creationId xmlns:a16="http://schemas.microsoft.com/office/drawing/2014/main" id="{A30FC138-4F8F-B9C5-871C-710A41FB86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221B0C-F94B-9643-8A42-E99A3F3373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75000"/>
                </a:schemeClr>
              </a:gs>
              <a:gs pos="100000">
                <a:schemeClr val="accent5">
                  <a:alpha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D2DF67-39C2-DF46-B5BB-0D20DFE8E42A}"/>
              </a:ext>
            </a:extLst>
          </p:cNvPr>
          <p:cNvSpPr txBox="1"/>
          <p:nvPr/>
        </p:nvSpPr>
        <p:spPr>
          <a:xfrm>
            <a:off x="826206" y="2560965"/>
            <a:ext cx="11112240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6600" b="1">
                <a:solidFill>
                  <a:schemeClr val="bg1"/>
                </a:solidFill>
                <a:latin typeface="Helvetica"/>
                <a:ea typeface="Roboto"/>
                <a:cs typeface="Helvetica"/>
              </a:rPr>
              <a:t>New Products</a:t>
            </a:r>
            <a:endParaRPr lang="en-US" sz="6600" b="1">
              <a:solidFill>
                <a:schemeClr val="bg1"/>
              </a:solidFill>
              <a:latin typeface="Helvetica" panose="020B0604020202020204" pitchFamily="2" charset="0"/>
              <a:ea typeface="Roboto" pitchFamily="2" charset="0"/>
              <a:cs typeface="Helvetica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D16677C-75AE-69A3-3AF9-7DE2BFA960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2294" y="5683170"/>
            <a:ext cx="1266847" cy="57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225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 </a:t>
            </a:r>
            <a:r>
              <a:rPr lang="en-US" b="0">
                <a:latin typeface="Helvetica"/>
                <a:cs typeface="Helvetica"/>
              </a:rPr>
              <a:t>Maintenance + S&amp;C</a:t>
            </a:r>
            <a:endParaRPr lang="en-US" b="0">
              <a:solidFill>
                <a:srgbClr val="F6B336"/>
              </a:solidFill>
              <a:latin typeface="Helvetica"/>
              <a:cs typeface="Helvetica"/>
            </a:endParaRPr>
          </a:p>
          <a:p>
            <a:endParaRPr lang="en-US">
              <a:latin typeface="Helvetica"/>
              <a:cs typeface="Helvetica"/>
            </a:endParaRPr>
          </a:p>
          <a:p>
            <a:endParaRPr lang="en-US"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42814-A8EB-2E32-49A9-715789EA3F21}"/>
              </a:ext>
            </a:extLst>
          </p:cNvPr>
          <p:cNvSpPr txBox="1"/>
          <p:nvPr/>
        </p:nvSpPr>
        <p:spPr>
          <a:xfrm>
            <a:off x="682554" y="1933571"/>
            <a:ext cx="5145157" cy="23698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Enhanced Failed Inspection Trigger</a:t>
            </a:r>
          </a:p>
          <a:p>
            <a:endParaRPr lang="en-US" sz="1600">
              <a:latin typeface="Helvetica"/>
              <a:cs typeface="Arial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Helvetica"/>
              </a:rPr>
              <a:t>Prioritize and Categorize in Advance</a:t>
            </a:r>
            <a:endParaRPr lang="en-US"/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ea typeface="+mn-lt"/>
                <a:cs typeface="Helvetica"/>
              </a:rPr>
              <a:t>Inspection Check Items now allow users to define default maintenance request types and priorities for failed inspection items, improving your maintenance request workflow.</a:t>
            </a:r>
            <a:endParaRPr lang="en-US">
              <a:latin typeface="Calibri"/>
              <a:ea typeface="+mn-lt"/>
              <a:cs typeface="Calibri"/>
            </a:endParaRPr>
          </a:p>
          <a:p>
            <a:pPr marL="514350" indent="-285750">
              <a:buFont typeface="Arial"/>
              <a:buChar char="•"/>
            </a:pPr>
            <a:endParaRPr lang="en-US" sz="1600">
              <a:latin typeface="Helvetica"/>
              <a:ea typeface="Calibri"/>
              <a:cs typeface="Helvetica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A1A58386-0727-EAC2-F9BA-90F5B3479D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9639" y="1192100"/>
            <a:ext cx="3302301" cy="5248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82E28C-C523-5B86-AFC7-65E2097C3A7A}"/>
              </a:ext>
            </a:extLst>
          </p:cNvPr>
          <p:cNvSpPr/>
          <p:nvPr/>
        </p:nvSpPr>
        <p:spPr>
          <a:xfrm>
            <a:off x="7066323" y="4310698"/>
            <a:ext cx="3290559" cy="1630947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phone&#10;&#10;Description automatically generated">
            <a:extLst>
              <a:ext uri="{FF2B5EF4-FFF2-40B4-BE49-F238E27FC236}">
                <a16:creationId xmlns:a16="http://schemas.microsoft.com/office/drawing/2014/main" id="{75472385-DEB0-D81A-9A46-F3F39DCC3A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224" y="4213639"/>
            <a:ext cx="3725998" cy="1996513"/>
          </a:xfrm>
          <a:prstGeom prst="flowChartAlternateProcess">
            <a:avLst/>
          </a:prstGeom>
          <a:solidFill>
            <a:srgbClr val="000000">
              <a:shade val="95000"/>
            </a:srgbClr>
          </a:solidFill>
          <a:ln w="57150" cap="sq">
            <a:solidFill>
              <a:schemeClr val="accent5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825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 </a:t>
            </a:r>
            <a:r>
              <a:rPr lang="en-US" b="0">
                <a:latin typeface="Helvetica"/>
                <a:cs typeface="Helvetica"/>
              </a:rPr>
              <a:t>Maintenance + S&amp;C</a:t>
            </a:r>
            <a:endParaRPr lang="en-US" b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>
              <a:solidFill>
                <a:srgbClr val="F6B336"/>
              </a:solidFill>
              <a:latin typeface="Helvetica"/>
              <a:cs typeface="Helvetica"/>
            </a:endParaRPr>
          </a:p>
          <a:p>
            <a:endParaRPr lang="en-US">
              <a:latin typeface="Helvetica"/>
              <a:cs typeface="Helvetica"/>
            </a:endParaRPr>
          </a:p>
          <a:p>
            <a:endParaRPr lang="en-US"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42814-A8EB-2E32-49A9-715789EA3F21}"/>
              </a:ext>
            </a:extLst>
          </p:cNvPr>
          <p:cNvSpPr txBox="1"/>
          <p:nvPr/>
        </p:nvSpPr>
        <p:spPr>
          <a:xfrm>
            <a:off x="747157" y="1821846"/>
            <a:ext cx="4407303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Work Orders and Maintenance Requests Fix Failed Check Items on Completion</a:t>
            </a:r>
            <a:endParaRPr lang="en-US">
              <a:solidFill>
                <a:schemeClr val="accent3"/>
              </a:solidFill>
              <a:cs typeface="Calibri"/>
            </a:endParaRPr>
          </a:p>
          <a:p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Quickly mark items as “fixed” from a failed inspection once the related Maintenance Request or Work Order is resolved.</a:t>
            </a:r>
            <a:b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</a:br>
            <a:endParaRPr lang="en-US" sz="1400" b="1">
              <a:solidFill>
                <a:srgbClr val="00B2D3"/>
              </a:solidFill>
              <a:latin typeface="Helvetica" panose="020B0604020202020204" pitchFamily="2" charset="0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 b="1">
                <a:latin typeface="Calibri"/>
                <a:cs typeface="Calibri"/>
              </a:rPr>
              <a:t>Streamline your maintenance workflow </a:t>
            </a:r>
            <a:r>
              <a:rPr lang="en-US">
                <a:latin typeface="Calibri"/>
                <a:cs typeface="Calibri"/>
              </a:rPr>
              <a:t>when it includes items added from a failed inspection. </a:t>
            </a:r>
          </a:p>
          <a:p>
            <a:pPr marL="514350" indent="-285750">
              <a:buFont typeface="Arial"/>
              <a:buChar char="•"/>
            </a:pPr>
            <a:r>
              <a:rPr lang="en-US">
                <a:latin typeface="Calibri"/>
                <a:ea typeface="+mn-lt"/>
                <a:cs typeface="Calibri"/>
              </a:rPr>
              <a:t>Added flexibility to </a:t>
            </a:r>
            <a:r>
              <a:rPr lang="en-US" b="1">
                <a:latin typeface="Calibri"/>
                <a:ea typeface="+mn-lt"/>
                <a:cs typeface="Calibri"/>
              </a:rPr>
              <a:t>mark items as fixed </a:t>
            </a:r>
            <a:r>
              <a:rPr lang="en-US">
                <a:latin typeface="Calibri"/>
                <a:ea typeface="+mn-lt"/>
                <a:cs typeface="Calibri"/>
              </a:rPr>
              <a:t>once Work Order is completed. </a:t>
            </a:r>
            <a:endParaRPr lang="en-US">
              <a:ea typeface="+mn-lt"/>
              <a:cs typeface="+mn-lt"/>
            </a:endParaRPr>
          </a:p>
          <a:p>
            <a:pPr marL="228600"/>
            <a:endParaRPr lang="en-US">
              <a:cs typeface="Calibri" panose="020F0502020204030204"/>
            </a:endParaRPr>
          </a:p>
          <a:p>
            <a:pPr marL="514350" indent="-285750">
              <a:buFont typeface="Arial"/>
              <a:buChar char="•"/>
            </a:pPr>
            <a:endParaRPr lang="en-US">
              <a:latin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093CF3-6F02-0113-DF4C-030AC99175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1452" y="1666860"/>
            <a:ext cx="6279434" cy="3524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E96CBCDD-A6A9-C7FC-83E9-53D4BBEE1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0000">
            <a:off x="9714403" y="4082375"/>
            <a:ext cx="2005717" cy="2098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49762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 </a:t>
            </a:r>
            <a:r>
              <a:rPr lang="en-US" b="0">
                <a:latin typeface="Helvetica"/>
                <a:cs typeface="Helvetica"/>
              </a:rPr>
              <a:t>Maintenance</a:t>
            </a:r>
          </a:p>
          <a:p>
            <a:endParaRPr lang="en-US"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42814-A8EB-2E32-49A9-715789EA3F21}"/>
              </a:ext>
            </a:extLst>
          </p:cNvPr>
          <p:cNvSpPr txBox="1"/>
          <p:nvPr/>
        </p:nvSpPr>
        <p:spPr>
          <a:xfrm>
            <a:off x="578318" y="1712532"/>
            <a:ext cx="4264563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Work Order Smart Cost Fields</a:t>
            </a:r>
          </a:p>
          <a:p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Automatically calculate total costs of Parts, Labor, Service Vendors, Equipment, and more</a:t>
            </a:r>
            <a:endParaRPr lang="en-US" sz="1400" b="1">
              <a:solidFill>
                <a:srgbClr val="00B2D3"/>
              </a:solidFill>
              <a:latin typeface="Helvetica" panose="020B0604020202020204" pitchFamily="2" charset="0"/>
              <a:cs typeface="Arial"/>
            </a:endParaRP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Add individual line items such as parts or vendor costs with the appropriate cost code and financial information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Totals will be calculated for each section and for the Work Order in general</a:t>
            </a:r>
          </a:p>
          <a:p>
            <a:pPr marL="971550" lvl="1" indent="-285750">
              <a:buFont typeface="Courier New"/>
              <a:buChar char="o"/>
            </a:pPr>
            <a:r>
              <a:rPr lang="en-US" sz="1600">
                <a:latin typeface="Helvetica"/>
                <a:cs typeface="Helvetica"/>
              </a:rPr>
              <a:t>Selecting the totals will open a breakdown with more specifics</a:t>
            </a:r>
            <a:endParaRPr lang="en-US">
              <a:cs typeface="Calibri" panose="020F0502020204030204"/>
            </a:endParaRPr>
          </a:p>
          <a:p>
            <a:pPr marL="514350" indent="-285750">
              <a:buFont typeface="Arial"/>
              <a:buChar char="•"/>
            </a:pPr>
            <a:endParaRPr lang="en-US" sz="1600">
              <a:latin typeface="Helvetica"/>
              <a:cs typeface="Helvetica"/>
            </a:endParaRPr>
          </a:p>
        </p:txBody>
      </p:sp>
      <p:pic>
        <p:nvPicPr>
          <p:cNvPr id="2" name="Picture 1" descr="A white background with black lines&#10;&#10;Description automatically generated">
            <a:extLst>
              <a:ext uri="{FF2B5EF4-FFF2-40B4-BE49-F238E27FC236}">
                <a16:creationId xmlns:a16="http://schemas.microsoft.com/office/drawing/2014/main" id="{CADB665B-C07A-1E3C-E8FC-CC437A1475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5769" y="1483045"/>
            <a:ext cx="5667912" cy="2565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3CC8007-EE09-6298-DA98-DC83892F61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2881" y="2988074"/>
            <a:ext cx="6077186" cy="2942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ABCFDADC-F106-F5A5-7D6B-46F9BB9B515F}"/>
              </a:ext>
            </a:extLst>
          </p:cNvPr>
          <p:cNvSpPr/>
          <p:nvPr/>
        </p:nvSpPr>
        <p:spPr>
          <a:xfrm rot="19740000">
            <a:off x="10270255" y="2916521"/>
            <a:ext cx="916692" cy="80132"/>
          </a:xfrm>
          <a:prstGeom prst="leftArrow">
            <a:avLst/>
          </a:prstGeom>
          <a:solidFill>
            <a:srgbClr val="FD4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351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Maintenance </a:t>
            </a:r>
            <a:r>
              <a:rPr lang="en-US" b="0">
                <a:latin typeface="Helvetica"/>
                <a:cs typeface="Helvetica"/>
              </a:rPr>
              <a:t>Enhancements</a:t>
            </a:r>
          </a:p>
          <a:p>
            <a:endParaRPr lang="en-US"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42814-A8EB-2E32-49A9-715789EA3F21}"/>
              </a:ext>
            </a:extLst>
          </p:cNvPr>
          <p:cNvSpPr txBox="1"/>
          <p:nvPr/>
        </p:nvSpPr>
        <p:spPr>
          <a:xfrm>
            <a:off x="522313" y="1436835"/>
            <a:ext cx="5348842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Work Orders</a:t>
            </a:r>
            <a:endParaRPr lang="en-US">
              <a:solidFill>
                <a:schemeClr val="accent3"/>
              </a:solidFill>
              <a:cs typeface="Calibri"/>
            </a:endParaRPr>
          </a:p>
          <a:p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Enhanced Work Orders Cost &amp; Billing</a:t>
            </a:r>
            <a:endParaRPr lang="en-US" sz="1400" b="1">
              <a:solidFill>
                <a:srgbClr val="00B2D3"/>
              </a:solidFill>
              <a:latin typeface="Helvetica" panose="020B0604020202020204" pitchFamily="2" charset="0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 b="1">
                <a:latin typeface="Calibri"/>
                <a:cs typeface="Calibri"/>
              </a:rPr>
              <a:t>Improved Cost &amp; Billing:</a:t>
            </a:r>
            <a:r>
              <a:rPr lang="en-US">
                <a:latin typeface="Calibri"/>
                <a:cs typeface="Calibri"/>
              </a:rPr>
              <a:t> Separate work order billing and cost summaries for better record-keeping</a:t>
            </a:r>
          </a:p>
          <a:p>
            <a:pPr marL="514350" indent="-285750">
              <a:buFont typeface="Arial"/>
              <a:buChar char="•"/>
            </a:pPr>
            <a:r>
              <a:rPr lang="en-US" b="1">
                <a:latin typeface="Calibri"/>
                <a:cs typeface="Calibri"/>
              </a:rPr>
              <a:t>Flexible Billing Options</a:t>
            </a:r>
            <a:r>
              <a:rPr lang="en-US">
                <a:latin typeface="Calibri"/>
                <a:cs typeface="Calibri"/>
              </a:rPr>
              <a:t>: Mark work orders as billable and generate detailed billing summaries for third-party clients</a:t>
            </a:r>
            <a:endParaRPr lang="en-US"/>
          </a:p>
          <a:p>
            <a:pPr marL="514350" indent="-285750">
              <a:buFont typeface="Arial"/>
              <a:buChar char="•"/>
            </a:pPr>
            <a:r>
              <a:rPr lang="en-US" b="1">
                <a:ea typeface="+mn-lt"/>
                <a:cs typeface="+mn-lt"/>
              </a:rPr>
              <a:t>Improved Client Communication</a:t>
            </a:r>
            <a:r>
              <a:rPr lang="en-US">
                <a:ea typeface="+mn-lt"/>
                <a:cs typeface="+mn-lt"/>
              </a:rPr>
              <a:t>: Generate a printable client copy of the work order</a:t>
            </a:r>
            <a:endParaRPr lang="en-US">
              <a:latin typeface="Calibri"/>
              <a:cs typeface="Calibri"/>
            </a:endParaRPr>
          </a:p>
          <a:p>
            <a:pPr marL="514350" indent="-285750">
              <a:buFont typeface="Arial"/>
              <a:buChar char="•"/>
            </a:pPr>
            <a:r>
              <a:rPr lang="en-US" b="1">
                <a:latin typeface="Calibri"/>
                <a:cs typeface="Calibri"/>
              </a:rPr>
              <a:t>Granular G&amp;A, Markup and Tax</a:t>
            </a:r>
            <a:r>
              <a:rPr lang="en-US">
                <a:latin typeface="Calibri"/>
                <a:cs typeface="Calibri"/>
              </a:rPr>
              <a:t>: </a:t>
            </a:r>
            <a:r>
              <a:rPr lang="en-US">
                <a:ea typeface="+mn-lt"/>
                <a:cs typeface="+mn-lt"/>
              </a:rPr>
              <a:t>Implement granular control over G&amp;A, markup, and tax by specifying defaults, applying G&amp;A exclusively to cost items, and calculating markup and tax on specific billed item categories for accurate cost distribution and improved financial tracking.</a:t>
            </a:r>
          </a:p>
          <a:p>
            <a:pPr marL="228600"/>
            <a:endParaRPr lang="en-US">
              <a:cs typeface="Calibri" panose="020F0502020204030204"/>
            </a:endParaRPr>
          </a:p>
          <a:p>
            <a:pPr marL="514350" indent="-285750">
              <a:buFont typeface="Arial"/>
              <a:buChar char="•"/>
            </a:pPr>
            <a:endParaRPr lang="en-US">
              <a:latin typeface="Calibri"/>
              <a:cs typeface="Calibri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73EE5CA8-10C8-E84D-94F8-042D7732CF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8025" y="1720850"/>
            <a:ext cx="5353050" cy="2216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white background with blue lines&#10;&#10;Description automatically generated">
            <a:extLst>
              <a:ext uri="{FF2B5EF4-FFF2-40B4-BE49-F238E27FC236}">
                <a16:creationId xmlns:a16="http://schemas.microsoft.com/office/drawing/2014/main" id="{68488DFD-7906-C329-DAC5-1F4884D4AD1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300" y="3686629"/>
            <a:ext cx="5568950" cy="2335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D8CAB89-37F0-527C-9CDD-E2E613F1BBF7}"/>
              </a:ext>
            </a:extLst>
          </p:cNvPr>
          <p:cNvSpPr/>
          <p:nvPr/>
        </p:nvSpPr>
        <p:spPr>
          <a:xfrm>
            <a:off x="5739422" y="1606515"/>
            <a:ext cx="1477108" cy="56815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15898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ound, outdoor, arthropod, old&#10;&#10;Description automatically generated">
            <a:extLst>
              <a:ext uri="{FF2B5EF4-FFF2-40B4-BE49-F238E27FC236}">
                <a16:creationId xmlns:a16="http://schemas.microsoft.com/office/drawing/2014/main" id="{A30FC138-4F8F-B9C5-871C-710A41FB86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221B0C-F94B-9643-8A42-E99A3F3373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75000"/>
                </a:schemeClr>
              </a:gs>
              <a:gs pos="100000">
                <a:schemeClr val="accent5">
                  <a:alpha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D2DF67-39C2-DF46-B5BB-0D20DFE8E42A}"/>
              </a:ext>
            </a:extLst>
          </p:cNvPr>
          <p:cNvSpPr txBox="1"/>
          <p:nvPr/>
        </p:nvSpPr>
        <p:spPr>
          <a:xfrm>
            <a:off x="826206" y="2560965"/>
            <a:ext cx="11112240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6600" b="1">
                <a:solidFill>
                  <a:schemeClr val="bg1"/>
                </a:solidFill>
                <a:latin typeface="Helvetica"/>
                <a:ea typeface="Roboto"/>
                <a:cs typeface="Helvetica"/>
              </a:rPr>
              <a:t>Safety &amp; Compliance Enhancements</a:t>
            </a:r>
            <a:endParaRPr lang="en-US" sz="6600" b="1">
              <a:solidFill>
                <a:schemeClr val="bg1"/>
              </a:solidFill>
              <a:latin typeface="Helvetica" panose="020B0604020202020204" pitchFamily="2" charset="0"/>
              <a:ea typeface="Roboto" pitchFamily="2" charset="0"/>
              <a:cs typeface="Helvetica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D16677C-75AE-69A3-3AF9-7DE2BFA960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2294" y="5683170"/>
            <a:ext cx="1266847" cy="57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763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 </a:t>
            </a:r>
            <a:r>
              <a:rPr lang="en-US" b="0">
                <a:latin typeface="Helvetica"/>
                <a:cs typeface="Helvetica"/>
              </a:rPr>
              <a:t>Driver Scorecard</a:t>
            </a:r>
          </a:p>
          <a:p>
            <a:endParaRPr lang="en-US"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42814-A8EB-2E32-49A9-715789EA3F21}"/>
              </a:ext>
            </a:extLst>
          </p:cNvPr>
          <p:cNvSpPr txBox="1"/>
          <p:nvPr/>
        </p:nvSpPr>
        <p:spPr>
          <a:xfrm>
            <a:off x="682554" y="2293285"/>
            <a:ext cx="5743128" cy="29854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Customer-defined speed violation overrides</a:t>
            </a:r>
          </a:p>
          <a:p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Create custom speed overrides for specific road segments to improve the accuracy of your speeding violations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Disable speeding violations entirely</a:t>
            </a:r>
            <a:br>
              <a:rPr lang="en-US" sz="1600">
                <a:latin typeface="Helvetica"/>
                <a:cs typeface="Helvetica"/>
              </a:rPr>
            </a:br>
            <a:r>
              <a:rPr lang="en-US" sz="1600">
                <a:latin typeface="Helvetica"/>
                <a:cs typeface="Helvetica"/>
              </a:rPr>
              <a:t>                 or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Set a custom speed limit</a:t>
            </a:r>
          </a:p>
          <a:p>
            <a:pPr marL="514350" indent="-285750">
              <a:buFont typeface="Arial"/>
              <a:buChar char="•"/>
            </a:pPr>
            <a:endParaRPr lang="en-US" sz="1600">
              <a:solidFill>
                <a:srgbClr val="222222"/>
              </a:solidFill>
              <a:latin typeface="Helvetica"/>
              <a:cs typeface="Helvetica"/>
            </a:endParaRPr>
          </a:p>
          <a:p>
            <a:pPr marL="228600"/>
            <a:r>
              <a:rPr lang="en-US" sz="1600" b="1">
                <a:solidFill>
                  <a:srgbClr val="00B2D3"/>
                </a:solidFill>
                <a:latin typeface="Helvetica"/>
                <a:cs typeface="Helvetica"/>
              </a:rPr>
              <a:t>Important! </a:t>
            </a:r>
            <a:r>
              <a:rPr lang="en-US" sz="1600">
                <a:latin typeface="Helvetica"/>
                <a:cs typeface="Helvetica"/>
              </a:rPr>
              <a:t>Applies only to subsequent speed violations and is not retroactive.</a:t>
            </a:r>
          </a:p>
        </p:txBody>
      </p:sp>
      <p:pic>
        <p:nvPicPr>
          <p:cNvPr id="2" name="Picture 1" descr="A screenshot of a map&#10;&#10;Description automatically generated">
            <a:extLst>
              <a:ext uri="{FF2B5EF4-FFF2-40B4-BE49-F238E27FC236}">
                <a16:creationId xmlns:a16="http://schemas.microsoft.com/office/drawing/2014/main" id="{0110B5B9-C597-98D4-871F-BFF1C15137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1184" y="1693720"/>
            <a:ext cx="3539412" cy="418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517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 </a:t>
            </a:r>
            <a:r>
              <a:rPr lang="en-US" b="0">
                <a:latin typeface="Helvetica"/>
                <a:cs typeface="Helvetica"/>
              </a:rPr>
              <a:t>Driver Scorecard</a:t>
            </a:r>
            <a:endParaRPr lang="en-US" b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b="0">
              <a:cs typeface="Helvetica"/>
            </a:endParaRPr>
          </a:p>
          <a:p>
            <a:endParaRPr lang="en-US"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42814-A8EB-2E32-49A9-715789EA3F21}"/>
              </a:ext>
            </a:extLst>
          </p:cNvPr>
          <p:cNvSpPr txBox="1"/>
          <p:nvPr/>
        </p:nvSpPr>
        <p:spPr>
          <a:xfrm>
            <a:off x="682554" y="2182420"/>
            <a:ext cx="4242866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View and Edit Speed Rules for Driver Scorecard</a:t>
            </a:r>
          </a:p>
          <a:p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Easily view and manage all your speeding violation rules via Settings &gt; Safety &amp; Compliance &gt; Violation Rules</a:t>
            </a:r>
            <a:endParaRPr lang="en-US" sz="1400" b="1">
              <a:solidFill>
                <a:srgbClr val="00B2D3"/>
              </a:solidFill>
              <a:latin typeface="Helvetica" panose="020B0604020202020204" pitchFamily="2" charset="0"/>
              <a:cs typeface="Arial"/>
            </a:endParaRP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See previously set speed overrides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Edit the speed or rule </a:t>
            </a:r>
          </a:p>
          <a:p>
            <a:pPr marL="228600"/>
            <a:endParaRPr lang="en-US" sz="1600">
              <a:latin typeface="Helvetica"/>
              <a:cs typeface="Helvetica"/>
            </a:endParaRPr>
          </a:p>
          <a:p>
            <a:pPr marL="228600"/>
            <a:r>
              <a:rPr lang="en-US" sz="1600">
                <a:latin typeface="Helvetica"/>
                <a:cs typeface="Helvetica"/>
              </a:rPr>
              <a:t>Note: changes applies to future violations and does not affect existing scorecards. </a:t>
            </a:r>
          </a:p>
        </p:txBody>
      </p:sp>
      <p:pic>
        <p:nvPicPr>
          <p:cNvPr id="2" name="Picture 1" descr="A screenshot of a map&#10;&#10;Description automatically generated">
            <a:extLst>
              <a:ext uri="{FF2B5EF4-FFF2-40B4-BE49-F238E27FC236}">
                <a16:creationId xmlns:a16="http://schemas.microsoft.com/office/drawing/2014/main" id="{D0066E1B-EF4E-CA7F-0EC7-A38D471240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9317" y="1573580"/>
            <a:ext cx="6841029" cy="4387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27856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ound, outdoor, arthropod, old&#10;&#10;Description automatically generated">
            <a:extLst>
              <a:ext uri="{FF2B5EF4-FFF2-40B4-BE49-F238E27FC236}">
                <a16:creationId xmlns:a16="http://schemas.microsoft.com/office/drawing/2014/main" id="{A30FC138-4F8F-B9C5-871C-710A41FB86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221B0C-F94B-9643-8A42-E99A3F3373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75000"/>
                </a:schemeClr>
              </a:gs>
              <a:gs pos="100000">
                <a:schemeClr val="accent5">
                  <a:alpha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D2DF67-39C2-DF46-B5BB-0D20DFE8E42A}"/>
              </a:ext>
            </a:extLst>
          </p:cNvPr>
          <p:cNvSpPr txBox="1"/>
          <p:nvPr/>
        </p:nvSpPr>
        <p:spPr>
          <a:xfrm>
            <a:off x="826206" y="2560965"/>
            <a:ext cx="11112240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6600" b="1">
                <a:solidFill>
                  <a:schemeClr val="bg1"/>
                </a:solidFill>
                <a:latin typeface="Helvetica"/>
                <a:ea typeface="Roboto"/>
                <a:cs typeface="Helvetica"/>
              </a:rPr>
              <a:t>Mobile Enhancements</a:t>
            </a:r>
            <a:endParaRPr lang="en-US" sz="6600" b="1">
              <a:solidFill>
                <a:schemeClr val="bg1"/>
              </a:solidFill>
              <a:latin typeface="Helvetica" panose="020B0604020202020204" pitchFamily="2" charset="0"/>
              <a:ea typeface="Roboto" pitchFamily="2" charset="0"/>
              <a:cs typeface="Helvetica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D16677C-75AE-69A3-3AF9-7DE2BFA960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2294" y="5683170"/>
            <a:ext cx="1266847" cy="57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711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 </a:t>
            </a:r>
            <a:r>
              <a:rPr lang="en-US" b="0">
                <a:latin typeface="Helvetica"/>
                <a:cs typeface="Helvetica"/>
              </a:rPr>
              <a:t>Tablet Support</a:t>
            </a:r>
            <a:endParaRPr lang="en-US"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42814-A8EB-2E32-49A9-715789EA3F21}"/>
              </a:ext>
            </a:extLst>
          </p:cNvPr>
          <p:cNvSpPr txBox="1"/>
          <p:nvPr/>
        </p:nvSpPr>
        <p:spPr>
          <a:xfrm>
            <a:off x="682554" y="1545104"/>
            <a:ext cx="557561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Optimized the Tenna App for tablets</a:t>
            </a:r>
          </a:p>
          <a:p>
            <a:endParaRPr lang="en-US" sz="1600">
              <a:solidFill>
                <a:schemeClr val="accent3"/>
              </a:solidFill>
              <a:latin typeface="Helvetica"/>
              <a:cs typeface="Arial"/>
            </a:endParaRPr>
          </a:p>
          <a:p>
            <a:r>
              <a:rPr lang="en-US" sz="1600">
                <a:latin typeface="Helvetica"/>
                <a:cs typeface="Helvetica"/>
              </a:rPr>
              <a:t>Use in landscape or portrait mode</a:t>
            </a:r>
          </a:p>
        </p:txBody>
      </p:sp>
      <p:pic>
        <p:nvPicPr>
          <p:cNvPr id="8" name="Picture 7" descr="A screenshot of a tablet&#10;&#10;Description automatically generated">
            <a:extLst>
              <a:ext uri="{FF2B5EF4-FFF2-40B4-BE49-F238E27FC236}">
                <a16:creationId xmlns:a16="http://schemas.microsoft.com/office/drawing/2014/main" id="{25326A33-5723-72D9-0ED7-CC0C5FEBD7A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5771" y="1227297"/>
            <a:ext cx="3660113" cy="5213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A tablet with a keyboard&#10;&#10;Description automatically generated">
            <a:extLst>
              <a:ext uri="{FF2B5EF4-FFF2-40B4-BE49-F238E27FC236}">
                <a16:creationId xmlns:a16="http://schemas.microsoft.com/office/drawing/2014/main" id="{5833693C-4CE8-F6A0-3DCE-019637942C8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594" y="2749177"/>
            <a:ext cx="3428814" cy="369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9745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613DD-71F1-A71C-3694-998964A59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9C9743-ABB3-B8CD-A7ED-7D10CA45BC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 fontScale="92500" lnSpcReduction="20000"/>
          </a:bodyPr>
          <a:lstStyle/>
          <a:p>
            <a:r>
              <a:rPr lang="en-US" sz="4300">
                <a:solidFill>
                  <a:srgbClr val="F6B336"/>
                </a:solidFill>
                <a:latin typeface="Helvetica"/>
                <a:cs typeface="Helvetica"/>
              </a:rPr>
              <a:t>Enhancements </a:t>
            </a:r>
            <a:r>
              <a:rPr lang="en-US" sz="4300" b="0">
                <a:solidFill>
                  <a:srgbClr val="F6B336"/>
                </a:solidFill>
                <a:latin typeface="Helvetica"/>
                <a:cs typeface="Helvetica"/>
              </a:rPr>
              <a:t>More Page</a:t>
            </a:r>
            <a:endParaRPr lang="en-US" sz="4300" b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b="0">
              <a:solidFill>
                <a:srgbClr val="FFC000"/>
              </a:solidFill>
              <a:cs typeface="Helvetic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30FA6B-5C51-B1DE-18A1-AE64147B3FBA}"/>
              </a:ext>
            </a:extLst>
          </p:cNvPr>
          <p:cNvSpPr txBox="1"/>
          <p:nvPr/>
        </p:nvSpPr>
        <p:spPr>
          <a:xfrm>
            <a:off x="790582" y="1613711"/>
            <a:ext cx="4785808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accent3"/>
                </a:solidFill>
                <a:latin typeface="Helvetica"/>
                <a:cs typeface="Arial"/>
              </a:rPr>
              <a:t>New and improved! </a:t>
            </a:r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More Page</a:t>
            </a:r>
          </a:p>
          <a:p>
            <a:endParaRPr lang="en-US" sz="1600" b="1">
              <a:solidFill>
                <a:schemeClr val="accent3"/>
              </a:solidFill>
              <a:latin typeface="Helvetica"/>
              <a:cs typeface="Arial"/>
            </a:endParaRPr>
          </a:p>
          <a:p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    A header for You and your features</a:t>
            </a: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ea typeface="+mn-lt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ea typeface="+mn-lt"/>
                <a:cs typeface="Helvetica"/>
              </a:rPr>
              <a:t>Quickly access your profile and Schedule</a:t>
            </a:r>
          </a:p>
          <a:p>
            <a:pPr marL="514350" indent="-285750">
              <a:buFont typeface="Arial"/>
              <a:buChar char="•"/>
            </a:pPr>
            <a:endParaRPr lang="en-US" sz="1600">
              <a:latin typeface="Helvetica"/>
              <a:ea typeface="+mn-lt"/>
              <a:cs typeface="Helvetica"/>
            </a:endParaRPr>
          </a:p>
          <a:p>
            <a:r>
              <a:rPr lang="en-US" sz="1400" b="1">
                <a:solidFill>
                  <a:srgbClr val="00B2D3"/>
                </a:solidFill>
                <a:latin typeface="Helvetica"/>
                <a:ea typeface="+mn-lt"/>
                <a:cs typeface="Helvetica"/>
              </a:rPr>
              <a:t>    New Pinned Section allows easy access to your    </a:t>
            </a:r>
            <a:br>
              <a:rPr lang="en-US" sz="1400" b="1">
                <a:latin typeface="Helvetica"/>
                <a:ea typeface="+mn-lt"/>
                <a:cs typeface="Helvetica"/>
              </a:rPr>
            </a:br>
            <a:r>
              <a:rPr lang="en-US" sz="1400" b="1">
                <a:solidFill>
                  <a:srgbClr val="00B2D3"/>
                </a:solidFill>
                <a:latin typeface="Helvetica"/>
                <a:ea typeface="+mn-lt"/>
                <a:cs typeface="Helvetica"/>
              </a:rPr>
              <a:t>    favorite workflows</a:t>
            </a:r>
            <a:endParaRPr lang="en-US" sz="1400">
              <a:solidFill>
                <a:srgbClr val="000000"/>
              </a:solidFill>
              <a:latin typeface="Helvetica"/>
              <a:ea typeface="+mn-lt"/>
              <a:cs typeface="Helvetica"/>
            </a:endParaRPr>
          </a:p>
          <a:p>
            <a:endParaRPr lang="en-US" sz="1400" b="1">
              <a:solidFill>
                <a:srgbClr val="00B2D3"/>
              </a:solidFill>
              <a:latin typeface="Helvetica"/>
              <a:ea typeface="+mn-lt"/>
              <a:cs typeface="Helvetica"/>
            </a:endParaRPr>
          </a:p>
          <a:p>
            <a:pPr marL="514350" indent="-285750">
              <a:buFont typeface="Arial,Sans-Serif"/>
              <a:buChar char="•"/>
            </a:pPr>
            <a:r>
              <a:rPr lang="en-US" sz="1600">
                <a:latin typeface="Helvetica"/>
                <a:ea typeface="Calibri"/>
                <a:cs typeface="Helvetica"/>
              </a:rPr>
              <a:t>Swipe left on features in the more menu to pin them</a:t>
            </a:r>
            <a:endParaRPr lang="en-US" sz="1600">
              <a:solidFill>
                <a:srgbClr val="222222"/>
              </a:solidFill>
              <a:latin typeface="Helvetica"/>
              <a:ea typeface="+mn-lt"/>
              <a:cs typeface="Helvetica"/>
            </a:endParaRPr>
          </a:p>
          <a:p>
            <a:pPr marL="514350" indent="-285750">
              <a:buFont typeface="Arial,Sans-Serif"/>
              <a:buChar char="•"/>
            </a:pPr>
            <a:r>
              <a:rPr lang="en-US" sz="1600">
                <a:solidFill>
                  <a:srgbClr val="222222"/>
                </a:solidFill>
                <a:latin typeface="Helvetica"/>
                <a:ea typeface="+mn-lt"/>
                <a:cs typeface="Helvetica"/>
              </a:rPr>
              <a:t>To un-pin, swipe left again on the feature</a:t>
            </a:r>
          </a:p>
          <a:p>
            <a:endParaRPr lang="en-US" sz="1400">
              <a:solidFill>
                <a:srgbClr val="000000"/>
              </a:solidFill>
              <a:latin typeface="Helvetica"/>
              <a:ea typeface="+mn-lt"/>
              <a:cs typeface="Helvetica"/>
            </a:endParaRPr>
          </a:p>
          <a:p>
            <a:r>
              <a:rPr lang="en-US" sz="1400" b="1">
                <a:solidFill>
                  <a:srgbClr val="00B2D3"/>
                </a:solidFill>
                <a:latin typeface="Helvetica"/>
                <a:ea typeface="+mn-lt"/>
                <a:cs typeface="Helvetica"/>
              </a:rPr>
              <a:t> Features are now grouped by their license</a:t>
            </a:r>
          </a:p>
          <a:p>
            <a:pPr marL="228600"/>
            <a:endParaRPr lang="en-US" sz="1600">
              <a:solidFill>
                <a:srgbClr val="222222"/>
              </a:solidFill>
              <a:latin typeface="Helvetica"/>
              <a:ea typeface="+mn-lt"/>
              <a:cs typeface="Helvetic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4DDA86-2C40-D691-15EC-49EFE05A3AC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168" y="417429"/>
            <a:ext cx="2670660" cy="5775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8D2310D-51E7-4494-70E7-4BCE6F95F6FC}"/>
              </a:ext>
            </a:extLst>
          </p:cNvPr>
          <p:cNvCxnSpPr>
            <a:cxnSpLocks/>
          </p:cNvCxnSpPr>
          <p:nvPr/>
        </p:nvCxnSpPr>
        <p:spPr>
          <a:xfrm flipV="1">
            <a:off x="4067661" y="1486678"/>
            <a:ext cx="3857139" cy="902095"/>
          </a:xfrm>
          <a:prstGeom prst="straightConnector1">
            <a:avLst/>
          </a:prstGeom>
          <a:ln w="28575">
            <a:solidFill>
              <a:srgbClr val="FD4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75F7E06-CB74-F99C-53D8-A761575CA15B}"/>
              </a:ext>
            </a:extLst>
          </p:cNvPr>
          <p:cNvCxnSpPr>
            <a:cxnSpLocks/>
          </p:cNvCxnSpPr>
          <p:nvPr/>
        </p:nvCxnSpPr>
        <p:spPr>
          <a:xfrm flipV="1">
            <a:off x="5153123" y="2437539"/>
            <a:ext cx="2771677" cy="867780"/>
          </a:xfrm>
          <a:prstGeom prst="straightConnector1">
            <a:avLst/>
          </a:prstGeom>
          <a:ln w="28575">
            <a:solidFill>
              <a:srgbClr val="FD4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2E4DEE-E14C-8A40-1BE9-0272D702178B}"/>
              </a:ext>
            </a:extLst>
          </p:cNvPr>
          <p:cNvCxnSpPr>
            <a:cxnSpLocks/>
          </p:cNvCxnSpPr>
          <p:nvPr/>
        </p:nvCxnSpPr>
        <p:spPr>
          <a:xfrm flipV="1">
            <a:off x="4696408" y="4372947"/>
            <a:ext cx="3126760" cy="497633"/>
          </a:xfrm>
          <a:prstGeom prst="straightConnector1">
            <a:avLst/>
          </a:prstGeom>
          <a:ln w="28575">
            <a:solidFill>
              <a:srgbClr val="FD4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CA826AC-C7A0-72E7-F192-73CE8A2880AC}"/>
              </a:ext>
            </a:extLst>
          </p:cNvPr>
          <p:cNvSpPr/>
          <p:nvPr/>
        </p:nvSpPr>
        <p:spPr>
          <a:xfrm>
            <a:off x="9971313" y="3981061"/>
            <a:ext cx="603381" cy="497633"/>
          </a:xfrm>
          <a:prstGeom prst="rect">
            <a:avLst/>
          </a:prstGeom>
          <a:noFill/>
          <a:ln w="57150">
            <a:solidFill>
              <a:srgbClr val="FD4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04B27D-F075-8585-9964-B5651277ED4E}"/>
              </a:ext>
            </a:extLst>
          </p:cNvPr>
          <p:cNvSpPr/>
          <p:nvPr/>
        </p:nvSpPr>
        <p:spPr>
          <a:xfrm>
            <a:off x="9971312" y="5090245"/>
            <a:ext cx="603381" cy="497633"/>
          </a:xfrm>
          <a:prstGeom prst="rect">
            <a:avLst/>
          </a:prstGeom>
          <a:noFill/>
          <a:ln w="57150">
            <a:solidFill>
              <a:srgbClr val="FD4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5728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4EEA4A6B-4C01-ED5D-FB31-6ABA30BA3A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1694686"/>
            <a:ext cx="7772400" cy="434063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 fontScale="92500" lnSpcReduction="10000"/>
          </a:bodyPr>
          <a:lstStyle/>
          <a:p>
            <a:r>
              <a:rPr lang="en-US">
                <a:solidFill>
                  <a:srgbClr val="FFC000"/>
                </a:solidFill>
                <a:latin typeface="Helvetica"/>
                <a:cs typeface="Helvetica"/>
              </a:rPr>
              <a:t>New!</a:t>
            </a:r>
            <a:r>
              <a:rPr lang="en-US" b="0">
                <a:solidFill>
                  <a:srgbClr val="FFC000"/>
                </a:solidFill>
                <a:latin typeface="Helvetica"/>
                <a:cs typeface="Helvetica"/>
              </a:rPr>
              <a:t> Mechanic</a:t>
            </a:r>
            <a:r>
              <a:rPr lang="en-US" i="1">
                <a:solidFill>
                  <a:srgbClr val="FFC000"/>
                </a:solidFill>
                <a:latin typeface="Helvetica"/>
                <a:cs typeface="Helvetica"/>
              </a:rPr>
              <a:t> </a:t>
            </a:r>
            <a:r>
              <a:rPr lang="en-US" b="0">
                <a:solidFill>
                  <a:srgbClr val="FFC000"/>
                </a:solidFill>
                <a:latin typeface="Helvetica"/>
                <a:cs typeface="Helvetica"/>
              </a:rPr>
              <a:t>Time Cards </a:t>
            </a:r>
            <a:endParaRPr lang="en-US">
              <a:solidFill>
                <a:srgbClr val="FFC000"/>
              </a:solidFill>
              <a:cs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C03063-206E-6CFE-FA81-24A5879EBF54}"/>
              </a:ext>
            </a:extLst>
          </p:cNvPr>
          <p:cNvSpPr txBox="1"/>
          <p:nvPr/>
        </p:nvSpPr>
        <p:spPr>
          <a:xfrm>
            <a:off x="8239680" y="4824760"/>
            <a:ext cx="326976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897688-D533-67B7-A8AB-0BA081DDA658}"/>
              </a:ext>
            </a:extLst>
          </p:cNvPr>
          <p:cNvSpPr txBox="1"/>
          <p:nvPr/>
        </p:nvSpPr>
        <p:spPr>
          <a:xfrm>
            <a:off x="470351" y="1401552"/>
            <a:ext cx="4418835" cy="43950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defRPr/>
            </a:pPr>
            <a:r>
              <a:rPr lang="en-US" sz="2400" spc="30">
                <a:solidFill>
                  <a:srgbClr val="FD4F00"/>
                </a:solidFill>
                <a:latin typeface="Helvetica"/>
                <a:ea typeface="+mn-lt"/>
                <a:cs typeface="Helvetica"/>
              </a:rPr>
              <a:t>Allow mechanics to easily capture their time against sites, assets, work orders, and maintenance requests.</a:t>
            </a:r>
            <a:endParaRPr lang="en-US" sz="2400" spc="30">
              <a:solidFill>
                <a:srgbClr val="000000"/>
              </a:solidFill>
              <a:latin typeface="Helvetica"/>
              <a:ea typeface="+mn-lt"/>
              <a:cs typeface="Helvetica"/>
            </a:endParaRPr>
          </a:p>
          <a:p>
            <a:pPr defTabSz="914400">
              <a:lnSpc>
                <a:spcPct val="90000"/>
              </a:lnSpc>
              <a:defRPr/>
            </a:pPr>
            <a:r>
              <a:rPr lang="en-US" sz="2400" spc="30">
                <a:solidFill>
                  <a:srgbClr val="FD4F00"/>
                </a:solidFill>
                <a:latin typeface="Helvetica"/>
                <a:ea typeface="+mn-lt"/>
                <a:cs typeface="Helvetica"/>
              </a:rPr>
              <a:t>Here are the key functionalities:</a:t>
            </a:r>
            <a:endParaRPr lang="en-US">
              <a:ea typeface="Calibri"/>
              <a:cs typeface="Calibri"/>
            </a:endParaRPr>
          </a:p>
          <a:p>
            <a:pPr lvl="1" defTabSz="914400">
              <a:lnSpc>
                <a:spcPct val="90000"/>
              </a:lnSpc>
              <a:defRPr/>
            </a:pPr>
            <a:endParaRPr lang="en-US" sz="1200" spc="30">
              <a:latin typeface="Helvetica"/>
              <a:cs typeface="Arial"/>
            </a:endParaRPr>
          </a:p>
          <a:p>
            <a:pPr marL="742950" lvl="1" indent="-285750" defTabSz="914400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en-US" sz="1600" spc="30">
                <a:latin typeface="Helvetica"/>
                <a:cs typeface="Arial"/>
              </a:rPr>
              <a:t>Time Capture and Entry for Supervisors and Mechanics</a:t>
            </a:r>
            <a:endParaRPr lang="en-US"/>
          </a:p>
          <a:p>
            <a:pPr marL="742950" lvl="1" indent="-285750" defTabSz="914400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en-US" sz="1600" spc="30">
                <a:latin typeface="Helvetica"/>
                <a:ea typeface="Roboto Lt" panose="02000000000000000000" pitchFamily="2" charset="0"/>
                <a:cs typeface="Arial"/>
              </a:rPr>
              <a:t>Time Card Approval Process</a:t>
            </a:r>
          </a:p>
          <a:p>
            <a:pPr marL="742950" lvl="1" indent="-285750" defTabSz="914400">
              <a:lnSpc>
                <a:spcPct val="90000"/>
              </a:lnSpc>
              <a:buFont typeface="Wingdings,Sans-Serif" panose="05000000000000000000" pitchFamily="2" charset="2"/>
              <a:buChar char="ü"/>
              <a:defRPr/>
            </a:pPr>
            <a:r>
              <a:rPr lang="en-US" sz="1600" spc="30">
                <a:latin typeface="Helvetica"/>
                <a:ea typeface="Roboto Lt" panose="02000000000000000000" pitchFamily="2" charset="0"/>
                <a:cs typeface="Helvetica"/>
              </a:rPr>
              <a:t>Data Synchronization &amp; Exports</a:t>
            </a:r>
          </a:p>
          <a:p>
            <a:pPr marL="742950" lvl="1" indent="-285750" defTabSz="914400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en-US" sz="1600" spc="30">
                <a:latin typeface="Helvetica"/>
                <a:ea typeface="Roboto Lt" panose="02000000000000000000" pitchFamily="2" charset="0"/>
                <a:cs typeface="Arial"/>
              </a:rPr>
              <a:t>Notifications and Reminders</a:t>
            </a:r>
          </a:p>
          <a:p>
            <a:pPr marL="742950" lvl="1" indent="-285750" defTabSz="914400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en-US" sz="1600" spc="30">
                <a:latin typeface="Helvetica"/>
                <a:ea typeface="Roboto Lt" panose="02000000000000000000" pitchFamily="2" charset="0"/>
                <a:cs typeface="Arial"/>
              </a:rPr>
              <a:t>User permissions</a:t>
            </a:r>
          </a:p>
          <a:p>
            <a:pPr marL="742950" lvl="1" indent="-285750" defTabSz="914400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en-US" sz="1600" spc="30">
                <a:latin typeface="Helvetica"/>
                <a:ea typeface="Roboto Lt" panose="02000000000000000000" pitchFamily="2" charset="0"/>
                <a:cs typeface="Arial"/>
              </a:rPr>
              <a:t>Customization and Settings</a:t>
            </a:r>
          </a:p>
          <a:p>
            <a:pPr marL="742950" lvl="1" indent="-285750" defTabSz="914400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en-US" sz="1600" spc="30">
                <a:latin typeface="Helvetica"/>
                <a:ea typeface="Roboto Lt" panose="02000000000000000000" pitchFamily="2" charset="0"/>
                <a:cs typeface="Arial"/>
              </a:rPr>
              <a:t>Lifetime Labor Cost Tracking on Assets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11273-6F96-1245-A40E-803B164DE72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3550" y="2138665"/>
            <a:ext cx="2339585" cy="447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9B67C-B8F2-FAAA-B7CF-539ABAFE5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B70CBC-CC7B-688C-039F-19D09D886C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 </a:t>
            </a:r>
            <a:endParaRPr lang="en-US" b="0">
              <a:cs typeface="Helvetic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614A37-8BA4-F3C9-EC9B-2DABE5E34107}"/>
              </a:ext>
            </a:extLst>
          </p:cNvPr>
          <p:cNvSpPr txBox="1"/>
          <p:nvPr/>
        </p:nvSpPr>
        <p:spPr>
          <a:xfrm>
            <a:off x="682554" y="1671436"/>
            <a:ext cx="2934406" cy="45550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Share Directions to a Live Asset </a:t>
            </a:r>
            <a:endParaRPr lang="en-US">
              <a:solidFill>
                <a:schemeClr val="accent3"/>
              </a:solidFill>
              <a:cs typeface="Calibri"/>
            </a:endParaRPr>
          </a:p>
          <a:p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Easily share directions to the latest location of an asset that is running/live. </a:t>
            </a:r>
            <a:endParaRPr lang="en-US">
              <a:solidFill>
                <a:srgbClr val="222222"/>
              </a:solidFill>
              <a:latin typeface="Calibri"/>
              <a:cs typeface="Calibri"/>
            </a:endParaRP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solidFill>
                  <a:srgbClr val="222222"/>
                </a:solidFill>
                <a:latin typeface="Helvetica"/>
                <a:cs typeface="Helvetica"/>
              </a:rPr>
              <a:t>Tap on the Address to copy or open in Google Maps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solidFill>
                  <a:srgbClr val="222222"/>
                </a:solidFill>
                <a:latin typeface="Helvetica"/>
                <a:cs typeface="Helvetica"/>
              </a:rPr>
              <a:t>Tap on the Share Icon to share to in a text, email, etc.</a:t>
            </a:r>
          </a:p>
          <a:p>
            <a:pPr marL="514350" indent="-285750">
              <a:buFont typeface="Arial"/>
              <a:buChar char="•"/>
            </a:pPr>
            <a:endParaRPr lang="en-US" sz="1600">
              <a:solidFill>
                <a:srgbClr val="222222"/>
              </a:solidFill>
              <a:latin typeface="Helvetica"/>
              <a:cs typeface="Helvetica"/>
            </a:endParaRPr>
          </a:p>
          <a:p>
            <a:pPr marL="514350" indent="-285750">
              <a:buFont typeface="Arial"/>
              <a:buChar char="•"/>
            </a:pPr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514350" indent="-285750">
              <a:buFont typeface="Arial"/>
              <a:buChar char="•"/>
            </a:pPr>
            <a:endParaRPr lang="en-US" sz="1600">
              <a:solidFill>
                <a:srgbClr val="222222"/>
              </a:solidFill>
              <a:latin typeface="Helvetica"/>
              <a:cs typeface="Helvetica"/>
            </a:endParaRP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</p:txBody>
      </p:sp>
      <p:pic>
        <p:nvPicPr>
          <p:cNvPr id="8" name="Picture 7" descr="A screenshot of a phone&#10;&#10;Description automatically generated">
            <a:extLst>
              <a:ext uri="{FF2B5EF4-FFF2-40B4-BE49-F238E27FC236}">
                <a16:creationId xmlns:a16="http://schemas.microsoft.com/office/drawing/2014/main" id="{A28306A9-2D7A-29A4-2FA2-5EBFEA15C4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0439" y="676360"/>
            <a:ext cx="2754965" cy="5508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AAA0CC10-4D25-FAC9-646A-BB1F9BCE233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8"/>
          <a:stretch/>
        </p:blipFill>
        <p:spPr>
          <a:xfrm>
            <a:off x="5505449" y="676029"/>
            <a:ext cx="2745236" cy="5511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screenshot of a phone&#10;&#10;Description automatically generated">
            <a:extLst>
              <a:ext uri="{FF2B5EF4-FFF2-40B4-BE49-F238E27FC236}">
                <a16:creationId xmlns:a16="http://schemas.microsoft.com/office/drawing/2014/main" id="{E21E4470-EE43-D3A4-6379-5E0149634C8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8267" y="4452757"/>
            <a:ext cx="3459082" cy="2088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DF3B030-7711-816D-E19A-C8C9F1476875}"/>
              </a:ext>
            </a:extLst>
          </p:cNvPr>
          <p:cNvSpPr/>
          <p:nvPr/>
        </p:nvSpPr>
        <p:spPr>
          <a:xfrm>
            <a:off x="5505449" y="3609833"/>
            <a:ext cx="2754965" cy="436728"/>
          </a:xfrm>
          <a:prstGeom prst="rect">
            <a:avLst/>
          </a:prstGeom>
          <a:noFill/>
          <a:ln w="28575">
            <a:solidFill>
              <a:srgbClr val="FD4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83891A-D892-C2C9-141D-C6F366A116FA}"/>
              </a:ext>
            </a:extLst>
          </p:cNvPr>
          <p:cNvSpPr/>
          <p:nvPr/>
        </p:nvSpPr>
        <p:spPr>
          <a:xfrm>
            <a:off x="8630439" y="4703928"/>
            <a:ext cx="2754965" cy="436728"/>
          </a:xfrm>
          <a:prstGeom prst="rect">
            <a:avLst/>
          </a:prstGeom>
          <a:noFill/>
          <a:ln w="28575">
            <a:solidFill>
              <a:srgbClr val="FD4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54697D-B3DD-F118-8842-4FF811276B22}"/>
              </a:ext>
            </a:extLst>
          </p:cNvPr>
          <p:cNvSpPr/>
          <p:nvPr/>
        </p:nvSpPr>
        <p:spPr>
          <a:xfrm>
            <a:off x="4606973" y="5561463"/>
            <a:ext cx="1998544" cy="372354"/>
          </a:xfrm>
          <a:prstGeom prst="rect">
            <a:avLst/>
          </a:prstGeom>
          <a:noFill/>
          <a:ln w="28575">
            <a:solidFill>
              <a:srgbClr val="FD4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719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CA7A50-8D13-E5D2-1628-26703A5415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 </a:t>
            </a:r>
            <a:r>
              <a:rPr lang="en-US" b="0">
                <a:latin typeface="Helvetica"/>
                <a:cs typeface="Helvetica"/>
              </a:rPr>
              <a:t>Asset Details</a:t>
            </a:r>
            <a:endParaRPr lang="en-US" b="0">
              <a:solidFill>
                <a:srgbClr val="F6B336"/>
              </a:solidFill>
              <a:latin typeface="Helvetica"/>
              <a:cs typeface="Helvetica"/>
            </a:endParaRPr>
          </a:p>
          <a:p>
            <a:endParaRPr lang="en-US" b="0">
              <a:cs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78FE6D-2D44-77A1-CFF9-8C1D096195EB}"/>
              </a:ext>
            </a:extLst>
          </p:cNvPr>
          <p:cNvSpPr txBox="1"/>
          <p:nvPr/>
        </p:nvSpPr>
        <p:spPr>
          <a:xfrm>
            <a:off x="710807" y="1823082"/>
            <a:ext cx="4952496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New Parts Tab in Asset Details</a:t>
            </a:r>
          </a:p>
          <a:p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View the parts that have been used by an Asset across its life in the new Parts tab within Asset Details</a:t>
            </a: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View, Search and Filter all the Active and Removed parts associated to the Asset</a:t>
            </a:r>
            <a:br>
              <a:rPr lang="en-US" sz="1600">
                <a:latin typeface="Helvetica"/>
                <a:cs typeface="Helvetica"/>
              </a:rPr>
            </a:br>
            <a:endParaRPr lang="en-US" sz="1600">
              <a:latin typeface="Helvetica"/>
              <a:cs typeface="Helvetica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Tap on a Part to View the asset part record:</a:t>
            </a:r>
          </a:p>
          <a:p>
            <a:pPr marL="971550" lvl="1" indent="-285750">
              <a:buFont typeface="Courier New"/>
              <a:buChar char="o"/>
            </a:pPr>
            <a:r>
              <a:rPr lang="en-US" sz="1600">
                <a:latin typeface="Helvetica"/>
                <a:cs typeface="Helvetica"/>
              </a:rPr>
              <a:t>Association Date</a:t>
            </a:r>
          </a:p>
          <a:p>
            <a:pPr marL="971550" lvl="1" indent="-285750">
              <a:buFont typeface="Courier New"/>
              <a:buChar char="o"/>
            </a:pPr>
            <a:r>
              <a:rPr lang="en-US" sz="1600">
                <a:latin typeface="Helvetica"/>
                <a:cs typeface="Helvetica"/>
              </a:rPr>
              <a:t>Association Miles / Hours</a:t>
            </a:r>
          </a:p>
          <a:p>
            <a:pPr marL="971550" lvl="1" indent="-285750">
              <a:buFont typeface="Courier New"/>
              <a:buChar char="o"/>
            </a:pPr>
            <a:r>
              <a:rPr lang="en-US" sz="1600">
                <a:latin typeface="Helvetica"/>
                <a:cs typeface="Helvetica"/>
              </a:rPr>
              <a:t>Part Life </a:t>
            </a:r>
          </a:p>
          <a:p>
            <a:pPr marL="971550" lvl="1" indent="-285750">
              <a:buFont typeface="Courier New"/>
              <a:buChar char="o"/>
            </a:pPr>
            <a:r>
              <a:rPr lang="en-US" sz="1600">
                <a:latin typeface="Helvetica"/>
                <a:cs typeface="Helvetica"/>
              </a:rPr>
              <a:t>Transaction details</a:t>
            </a:r>
          </a:p>
          <a:p>
            <a:pPr marL="971550" lvl="1" indent="-285750">
              <a:buFont typeface="Courier New"/>
              <a:buChar char="o"/>
            </a:pPr>
            <a:r>
              <a:rPr lang="en-US" sz="1600">
                <a:latin typeface="Helvetica"/>
                <a:cs typeface="Helvetica"/>
              </a:rPr>
              <a:t>Warranty Info</a:t>
            </a:r>
          </a:p>
          <a:p>
            <a:pPr marL="971550" lvl="1" indent="-285750">
              <a:buFont typeface="Courier New"/>
              <a:buChar char="o"/>
            </a:pPr>
            <a:r>
              <a:rPr lang="en-US" sz="1600">
                <a:latin typeface="Helvetica"/>
                <a:cs typeface="Helvetica"/>
              </a:rPr>
              <a:t>And More!</a:t>
            </a:r>
          </a:p>
          <a:p>
            <a:pPr marL="971550" lvl="1" indent="-285750">
              <a:buFont typeface="Courier New"/>
              <a:buChar char="o"/>
            </a:pPr>
            <a:endParaRPr lang="en-US" sz="1600">
              <a:latin typeface="Helvetica"/>
              <a:cs typeface="Helvetica"/>
            </a:endParaRPr>
          </a:p>
          <a:p>
            <a:pPr marL="514350" indent="-285750">
              <a:buFont typeface="Arial"/>
              <a:buChar char="•"/>
            </a:pPr>
            <a:endParaRPr lang="en-US" sz="1600">
              <a:latin typeface="Helvetica"/>
              <a:cs typeface="Helvetica"/>
            </a:endParaRPr>
          </a:p>
        </p:txBody>
      </p:sp>
      <p:pic>
        <p:nvPicPr>
          <p:cNvPr id="3" name="Picture 2" descr="A screenshot of a search&#10;&#10;Description automatically generated">
            <a:extLst>
              <a:ext uri="{FF2B5EF4-FFF2-40B4-BE49-F238E27FC236}">
                <a16:creationId xmlns:a16="http://schemas.microsoft.com/office/drawing/2014/main" id="{D875DE11-62FD-10FD-1C2B-68E56DA7F9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6" r="-403"/>
          <a:stretch/>
        </p:blipFill>
        <p:spPr>
          <a:xfrm>
            <a:off x="5782906" y="1823082"/>
            <a:ext cx="2682045" cy="2741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8308FA3A-A170-31F5-0B98-6CBAF61EC6F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07"/>
          <a:stretch/>
        </p:blipFill>
        <p:spPr>
          <a:xfrm>
            <a:off x="8660936" y="851710"/>
            <a:ext cx="2820257" cy="5366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Arrow: Curved Up 2">
            <a:extLst>
              <a:ext uri="{FF2B5EF4-FFF2-40B4-BE49-F238E27FC236}">
                <a16:creationId xmlns:a16="http://schemas.microsoft.com/office/drawing/2014/main" id="{7444DC9D-817E-0D0A-F906-407663487FCB}"/>
              </a:ext>
            </a:extLst>
          </p:cNvPr>
          <p:cNvSpPr/>
          <p:nvPr/>
        </p:nvSpPr>
        <p:spPr>
          <a:xfrm rot="-5400000" flipH="1">
            <a:off x="8396196" y="3311633"/>
            <a:ext cx="323851" cy="581025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2470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2E8A70-97F5-5EBA-3CFE-97E7B9992F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 </a:t>
            </a:r>
            <a:r>
              <a:rPr lang="en-US" b="0">
                <a:latin typeface="Helvetica"/>
                <a:cs typeface="Helvetica"/>
              </a:rPr>
              <a:t>Parts</a:t>
            </a:r>
            <a:endParaRPr lang="en-US" b="0"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F9C69B-BDE5-6DDA-2890-D0E76AF56C88}"/>
              </a:ext>
            </a:extLst>
          </p:cNvPr>
          <p:cNvSpPr txBox="1"/>
          <p:nvPr/>
        </p:nvSpPr>
        <p:spPr>
          <a:xfrm>
            <a:off x="682554" y="2681256"/>
            <a:ext cx="4041846" cy="15388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Helvetica"/>
              </a:rPr>
              <a:t>Add Parts to a Maintenance Request in Tenna App</a:t>
            </a:r>
            <a:endParaRPr lang="en-US">
              <a:solidFill>
                <a:schemeClr val="accent3"/>
              </a:solidFill>
            </a:endParaRP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View, Manage, and Add Parts to Maintenance Requests</a:t>
            </a:r>
          </a:p>
        </p:txBody>
      </p:sp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FCA0D47E-17E4-4038-36BA-13E87F2144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214" y="1086017"/>
            <a:ext cx="2584392" cy="5282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D6718B6E-AB4A-77C1-EC11-27F4D43750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4390" y="1091513"/>
            <a:ext cx="2611356" cy="5282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34450C-67B1-DFEC-6EE4-0A8D3FF6063C}"/>
              </a:ext>
            </a:extLst>
          </p:cNvPr>
          <p:cNvSpPr/>
          <p:nvPr/>
        </p:nvSpPr>
        <p:spPr>
          <a:xfrm>
            <a:off x="6260923" y="3945275"/>
            <a:ext cx="1280001" cy="668622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800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D4615-DD52-CD3D-C19C-38E8916B2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2A2604-8C9B-F923-783B-C61D155063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 </a:t>
            </a:r>
            <a:r>
              <a:rPr lang="en-US" b="0">
                <a:latin typeface="Helvetica"/>
                <a:cs typeface="Helvetica"/>
              </a:rPr>
              <a:t>Parts</a:t>
            </a:r>
          </a:p>
          <a:p>
            <a:endParaRPr lang="en-US"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D3AF53-BC63-58F3-383A-69E17F6459F3}"/>
              </a:ext>
            </a:extLst>
          </p:cNvPr>
          <p:cNvSpPr txBox="1"/>
          <p:nvPr/>
        </p:nvSpPr>
        <p:spPr>
          <a:xfrm>
            <a:off x="745185" y="1670393"/>
            <a:ext cx="4293160" cy="4462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Add and Remove Parts directly to the Asset</a:t>
            </a:r>
            <a:endParaRPr lang="en-US">
              <a:solidFill>
                <a:schemeClr val="accent3"/>
              </a:solidFill>
            </a:endParaRPr>
          </a:p>
          <a:p>
            <a:pPr marL="514350" indent="-285750">
              <a:buFont typeface="Arial"/>
              <a:buChar char="•"/>
            </a:pPr>
            <a:endParaRPr lang="en-US" sz="1600">
              <a:latin typeface="Helvetica" panose="020B0604020202020204" pitchFamily="2" charset="0"/>
              <a:cs typeface="Helvetica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Add Part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ea typeface="+mn-lt"/>
                <a:cs typeface="Helvetica"/>
              </a:rPr>
              <a:t>Within Asset Details / Parts, select "Add Part" to directly add a part to the asset</a:t>
            </a:r>
            <a:endParaRPr lang="en-US">
              <a:cs typeface="Calibri"/>
            </a:endParaRPr>
          </a:p>
          <a:p>
            <a:pPr marL="514350" indent="-285750">
              <a:buFont typeface="Arial"/>
              <a:buChar char="•"/>
            </a:pPr>
            <a:endParaRPr lang="en-US" sz="1600">
              <a:latin typeface="Helvetica"/>
              <a:ea typeface="+mn-lt"/>
              <a:cs typeface="Helvetica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Remove Part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ea typeface="+mn-lt"/>
                <a:cs typeface="Helvetica"/>
              </a:rPr>
              <a:t>Within Asset Part Record, select Remove Part to remove it from the asset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ea typeface="+mn-lt"/>
                <a:cs typeface="Helvetica"/>
              </a:rPr>
              <a:t>You can add / edit the following during removal</a:t>
            </a:r>
          </a:p>
          <a:p>
            <a:pPr marL="971550" lvl="1" indent="-285750">
              <a:buFont typeface="Courier New"/>
              <a:buChar char="o"/>
            </a:pPr>
            <a:r>
              <a:rPr lang="en-US" sz="1600">
                <a:latin typeface="Helvetica"/>
                <a:ea typeface="+mn-lt"/>
                <a:cs typeface="Helvetica"/>
              </a:rPr>
              <a:t>Removal Date</a:t>
            </a:r>
          </a:p>
          <a:p>
            <a:pPr marL="971550" lvl="1" indent="-285750">
              <a:buFont typeface="Courier New"/>
              <a:buChar char="o"/>
            </a:pPr>
            <a:r>
              <a:rPr lang="en-US" sz="1600">
                <a:latin typeface="Helvetica"/>
                <a:ea typeface="+mn-lt"/>
                <a:cs typeface="Helvetica"/>
              </a:rPr>
              <a:t>Hours / Miles at Removal</a:t>
            </a:r>
          </a:p>
          <a:p>
            <a:pPr marL="971550" lvl="1" indent="-285750">
              <a:buFont typeface="Courier New"/>
              <a:buChar char="o"/>
            </a:pPr>
            <a:r>
              <a:rPr lang="en-US" sz="1600">
                <a:latin typeface="Helvetica"/>
                <a:ea typeface="+mn-lt"/>
                <a:cs typeface="Helvetica"/>
              </a:rPr>
              <a:t>Removal Notes</a:t>
            </a:r>
          </a:p>
          <a:p>
            <a:pPr marL="971550" lvl="1" indent="-285750">
              <a:buFont typeface="Courier New"/>
              <a:buChar char="o"/>
            </a:pPr>
            <a:endParaRPr lang="en-US" sz="1600">
              <a:latin typeface="Helvetica"/>
              <a:ea typeface="+mn-lt"/>
              <a:cs typeface="Helvetica"/>
            </a:endParaRPr>
          </a:p>
        </p:txBody>
      </p:sp>
      <p:pic>
        <p:nvPicPr>
          <p:cNvPr id="8" name="Picture 7" descr="A screenshot of a phone&#10;&#10;Description automatically generated">
            <a:extLst>
              <a:ext uri="{FF2B5EF4-FFF2-40B4-BE49-F238E27FC236}">
                <a16:creationId xmlns:a16="http://schemas.microsoft.com/office/drawing/2014/main" id="{F35B5809-09C6-8A65-ACF6-BA8E052353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661" y="499025"/>
            <a:ext cx="2984505" cy="5648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screenshot of a car tire&#10;&#10;Description automatically generated">
            <a:extLst>
              <a:ext uri="{FF2B5EF4-FFF2-40B4-BE49-F238E27FC236}">
                <a16:creationId xmlns:a16="http://schemas.microsoft.com/office/drawing/2014/main" id="{58CB9672-3103-2DC8-8FFF-53CEF90D31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6212" y="1263317"/>
            <a:ext cx="3170917" cy="4110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92040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CA7A50-8D13-E5D2-1628-26703A5415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 </a:t>
            </a:r>
            <a:r>
              <a:rPr lang="en-US" b="0">
                <a:latin typeface="Helvetica"/>
                <a:cs typeface="Helvetica"/>
              </a:rPr>
              <a:t>Parts</a:t>
            </a:r>
            <a:endParaRPr lang="en-US" b="0">
              <a:cs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78FE6D-2D44-77A1-CFF9-8C1D096195EB}"/>
              </a:ext>
            </a:extLst>
          </p:cNvPr>
          <p:cNvSpPr txBox="1"/>
          <p:nvPr/>
        </p:nvSpPr>
        <p:spPr>
          <a:xfrm>
            <a:off x="724846" y="1947910"/>
            <a:ext cx="5413446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View and Create requests for parts in maintenance</a:t>
            </a:r>
          </a:p>
          <a:p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Parts can now be requested within Work Orders and Maintenance Requests</a:t>
            </a: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Tap new "Requested Parts" button to view the requested parts for the MR or WO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Requests a part while adding it to the Work Order OR tap on the new part action menu to request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Tap on a requested part to get details on the request, edit, fulfill, or cancel the request.</a:t>
            </a:r>
          </a:p>
          <a:p>
            <a:pPr marL="228600"/>
            <a:endParaRPr lang="en-U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53CDEEBA-6CCF-D39E-DABD-959E73ADF6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678" y="1386032"/>
            <a:ext cx="2113539" cy="4601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161AC070-729E-DD1E-D572-4262BC0252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2480" y="1400713"/>
            <a:ext cx="2113539" cy="4612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screenshot of a phone&#10;&#10;Description automatically generated">
            <a:extLst>
              <a:ext uri="{FF2B5EF4-FFF2-40B4-BE49-F238E27FC236}">
                <a16:creationId xmlns:a16="http://schemas.microsoft.com/office/drawing/2014/main" id="{E55BFB2F-A222-C530-7735-2387AD378E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09"/>
          <a:stretch/>
        </p:blipFill>
        <p:spPr>
          <a:xfrm>
            <a:off x="6912480" y="4515542"/>
            <a:ext cx="2125909" cy="1518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5FDEE2A-38FA-A3AA-EF20-EF50312DEB1F}"/>
              </a:ext>
            </a:extLst>
          </p:cNvPr>
          <p:cNvCxnSpPr>
            <a:cxnSpLocks/>
          </p:cNvCxnSpPr>
          <p:nvPr/>
        </p:nvCxnSpPr>
        <p:spPr>
          <a:xfrm>
            <a:off x="8861118" y="2400402"/>
            <a:ext cx="630353" cy="34661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3656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CA7A50-8D13-E5D2-1628-26703A5415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b="0">
                <a:latin typeface="Helvetica"/>
                <a:cs typeface="Helvetica"/>
              </a:rPr>
              <a:t>Parts Barcode Scanner</a:t>
            </a:r>
            <a:endParaRPr lang="en-US" b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78FE6D-2D44-77A1-CFF9-8C1D096195EB}"/>
              </a:ext>
            </a:extLst>
          </p:cNvPr>
          <p:cNvSpPr txBox="1"/>
          <p:nvPr/>
        </p:nvSpPr>
        <p:spPr>
          <a:xfrm>
            <a:off x="721357" y="1528029"/>
            <a:ext cx="4952612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Assign and Search Catalog Parts by Barcode.</a:t>
            </a:r>
            <a:endParaRPr lang="en-US">
              <a:solidFill>
                <a:schemeClr val="accent3"/>
              </a:solidFill>
            </a:endParaRPr>
          </a:p>
          <a:p>
            <a:endParaRPr lang="en-US"/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Barcodes on parts can now be scanned and assigned to Catalog Parts for streamlined access.</a:t>
            </a:r>
            <a:endParaRPr lang="en-US"/>
          </a:p>
          <a:p>
            <a:pPr marL="228600"/>
            <a:endParaRPr lang="en-US" sz="1600">
              <a:ea typeface="Calibri"/>
              <a:cs typeface="Calibri"/>
            </a:endParaRPr>
          </a:p>
          <a:p>
            <a:pPr marL="571500" indent="-342900">
              <a:buAutoNum type="arabicPeriod"/>
            </a:pPr>
            <a:r>
              <a:rPr lang="en-US" sz="1400">
                <a:latin typeface="Helvetica"/>
                <a:cs typeface="Helvetica"/>
              </a:rPr>
              <a:t>Tap on the barcode icon within the Parts Catalog search bar to access the Barcode Scanner</a:t>
            </a:r>
            <a:endParaRPr lang="en-US" sz="1400">
              <a:ea typeface="Calibri"/>
              <a:cs typeface="Calibri"/>
            </a:endParaRPr>
          </a:p>
          <a:p>
            <a:pPr marL="571500" indent="-342900">
              <a:buAutoNum type="arabicPeriod"/>
            </a:pPr>
            <a:r>
              <a:rPr lang="en-US" sz="1400">
                <a:latin typeface="Helvetica"/>
                <a:cs typeface="Helvetica"/>
              </a:rPr>
              <a:t>Scan the Part</a:t>
            </a:r>
            <a:endParaRPr lang="en-US" sz="1400">
              <a:ea typeface="Calibri"/>
              <a:cs typeface="Calibri"/>
            </a:endParaRPr>
          </a:p>
          <a:p>
            <a:pPr marL="1028700" lvl="1" indent="-342900">
              <a:buFont typeface="Courier New"/>
              <a:buChar char="o"/>
            </a:pPr>
            <a:r>
              <a:rPr lang="en-US" sz="1400">
                <a:latin typeface="Helvetica"/>
                <a:cs typeface="Helvetica"/>
              </a:rPr>
              <a:t>New barcodes can be directly assigned to a catalog part</a:t>
            </a:r>
            <a:endParaRPr lang="en-US" sz="1400">
              <a:ea typeface="Calibri"/>
              <a:cs typeface="Calibri"/>
            </a:endParaRPr>
          </a:p>
          <a:p>
            <a:pPr marL="1028700" lvl="1" indent="-342900">
              <a:buFont typeface="Courier New"/>
              <a:buChar char="o"/>
            </a:pPr>
            <a:r>
              <a:rPr lang="en-US" sz="1400">
                <a:latin typeface="Helvetica"/>
                <a:cs typeface="Helvetica"/>
              </a:rPr>
              <a:t>Once assigned, scanning the barcode will provide immediate access to its catalog details</a:t>
            </a:r>
          </a:p>
          <a:p>
            <a:pPr marL="514350" indent="-285750">
              <a:buAutoNum type="arabicPeriod"/>
            </a:pPr>
            <a:endParaRPr lang="en-US" sz="1600">
              <a:latin typeface="Helvetica"/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906B0D-6010-4C35-6B52-89AB55C80B09}"/>
              </a:ext>
            </a:extLst>
          </p:cNvPr>
          <p:cNvSpPr txBox="1"/>
          <p:nvPr/>
        </p:nvSpPr>
        <p:spPr>
          <a:xfrm>
            <a:off x="682554" y="4973755"/>
            <a:ext cx="5413446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Barcodes can be also Assigned &amp; Unassigned from the Catalog Part Detail Page</a:t>
            </a:r>
          </a:p>
          <a:p>
            <a:pPr marL="228600"/>
            <a:endParaRPr lang="en-US"/>
          </a:p>
          <a:p>
            <a:pPr marL="571500" indent="-342900">
              <a:buAutoNum type="arabicPeriod"/>
            </a:pPr>
            <a:r>
              <a:rPr lang="en-US" sz="1400">
                <a:latin typeface="Helvetica"/>
                <a:cs typeface="Helvetica"/>
              </a:rPr>
              <a:t>Tap on the quantity of Barcodes or on "Part Actions"</a:t>
            </a:r>
          </a:p>
          <a:p>
            <a:pPr marL="571500" indent="-342900">
              <a:buAutoNum type="arabicPeriod"/>
            </a:pPr>
            <a:r>
              <a:rPr lang="en-US" sz="1400">
                <a:latin typeface="Helvetica"/>
                <a:cs typeface="Helvetica"/>
              </a:rPr>
              <a:t>Scan the barcode you intend to assign or unassign</a:t>
            </a:r>
          </a:p>
          <a:p>
            <a:pPr marL="571500" indent="-342900">
              <a:buAutoNum type="arabicPeriod"/>
            </a:pPr>
            <a:endParaRPr lang="en-US" sz="1600">
              <a:latin typeface="Helvetica"/>
              <a:cs typeface="Helvetica"/>
            </a:endParaRPr>
          </a:p>
          <a:p>
            <a:pPr marL="514350" indent="-285750">
              <a:buAutoNum type="arabicPeriod"/>
            </a:pPr>
            <a:endParaRPr lang="en-US" sz="1600">
              <a:latin typeface="Helvetica"/>
              <a:cs typeface="Helvetic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0BDF83-3FE8-C568-B516-02853E557D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955" y="2030972"/>
            <a:ext cx="2174042" cy="4371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screenshot of a video of a yellow container&#10;&#10;Description automatically generated">
            <a:extLst>
              <a:ext uri="{FF2B5EF4-FFF2-40B4-BE49-F238E27FC236}">
                <a16:creationId xmlns:a16="http://schemas.microsoft.com/office/drawing/2014/main" id="{226A1674-A187-C0FB-E3D8-4E959DBB9F6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5597" y="1997580"/>
            <a:ext cx="2174042" cy="4388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056731-8D64-D9C9-2662-5F357324E12B}"/>
              </a:ext>
            </a:extLst>
          </p:cNvPr>
          <p:cNvSpPr txBox="1"/>
          <p:nvPr/>
        </p:nvSpPr>
        <p:spPr>
          <a:xfrm>
            <a:off x="6377124" y="1700329"/>
            <a:ext cx="269847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  <a:latin typeface="Helvetica"/>
                <a:cs typeface="Helvetica"/>
              </a:rPr>
              <a:t>Scanning a New Barcode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0A108F-17BA-DC97-8E66-B41AA620468F}"/>
              </a:ext>
            </a:extLst>
          </p:cNvPr>
          <p:cNvSpPr txBox="1"/>
          <p:nvPr/>
        </p:nvSpPr>
        <p:spPr>
          <a:xfrm>
            <a:off x="8717975" y="1700330"/>
            <a:ext cx="308325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  <a:latin typeface="Helvetica"/>
                <a:cs typeface="Helvetica"/>
              </a:rPr>
              <a:t>Scanning an assigned Barcode</a:t>
            </a:r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0344470-724F-BA16-7BC6-C14BD994E5E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42"/>
          <a:stretch/>
        </p:blipFill>
        <p:spPr>
          <a:xfrm>
            <a:off x="8096417" y="515064"/>
            <a:ext cx="3573982" cy="942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46655B6-4AA4-8D37-FA1C-AC023B220C39}"/>
              </a:ext>
            </a:extLst>
          </p:cNvPr>
          <p:cNvSpPr/>
          <p:nvPr/>
        </p:nvSpPr>
        <p:spPr>
          <a:xfrm>
            <a:off x="11251346" y="1023357"/>
            <a:ext cx="335411" cy="38090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 descr="Cursor with solid fill">
            <a:extLst>
              <a:ext uri="{FF2B5EF4-FFF2-40B4-BE49-F238E27FC236}">
                <a16:creationId xmlns:a16="http://schemas.microsoft.com/office/drawing/2014/main" id="{F0C79341-4299-F8E4-588B-2431B31B4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33666" y="1265219"/>
            <a:ext cx="636348" cy="63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131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hat&#10;&#10;Description automatically generated">
            <a:extLst>
              <a:ext uri="{FF2B5EF4-FFF2-40B4-BE49-F238E27FC236}">
                <a16:creationId xmlns:a16="http://schemas.microsoft.com/office/drawing/2014/main" id="{D91CC28C-5D1F-5F08-969F-79258C4A91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7988" y="718067"/>
            <a:ext cx="1792544" cy="3650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CA7A50-8D13-E5D2-1628-26703A5415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b="0">
                <a:latin typeface="Helvetica"/>
                <a:cs typeface="Helvetica"/>
              </a:rPr>
              <a:t>Part Requests</a:t>
            </a:r>
            <a:endParaRPr lang="en-US" b="0">
              <a:cs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78FE6D-2D44-77A1-CFF9-8C1D096195EB}"/>
              </a:ext>
            </a:extLst>
          </p:cNvPr>
          <p:cNvSpPr txBox="1"/>
          <p:nvPr/>
        </p:nvSpPr>
        <p:spPr>
          <a:xfrm>
            <a:off x="676238" y="1584840"/>
            <a:ext cx="5413446" cy="50475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Part Requests Enhancements</a:t>
            </a:r>
          </a:p>
          <a:p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Part Requests can now be created, viewed, and managed on the Tenna Mobile App.</a:t>
            </a: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ea typeface="Calibri" panose="020F0502020204030204"/>
                <a:cs typeface="Helvetica"/>
              </a:rPr>
              <a:t>Create a Part Request from scratch via the Create button      or the list page</a:t>
            </a:r>
          </a:p>
          <a:p>
            <a:pPr marL="514350" indent="-285750">
              <a:buFont typeface="Arial"/>
              <a:buChar char="•"/>
            </a:pPr>
            <a:endParaRPr lang="en-US" sz="1600">
              <a:latin typeface="Helvetica"/>
              <a:ea typeface="Calibri" panose="020F0502020204030204"/>
              <a:cs typeface="Helvetica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ea typeface="Calibri" panose="020F0502020204030204"/>
                <a:cs typeface="Helvetica"/>
              </a:rPr>
              <a:t>View all and itemized Part Requests </a:t>
            </a:r>
            <a:br>
              <a:rPr lang="en-US" sz="1600">
                <a:latin typeface="Helvetica"/>
                <a:ea typeface="Calibri" panose="020F0502020204030204"/>
                <a:cs typeface="Helvetica"/>
              </a:rPr>
            </a:br>
            <a:r>
              <a:rPr lang="en-US" sz="1600">
                <a:latin typeface="Helvetica"/>
                <a:ea typeface="Calibri" panose="020F0502020204030204"/>
                <a:cs typeface="Helvetica"/>
              </a:rPr>
              <a:t>from the more page</a:t>
            </a:r>
          </a:p>
          <a:p>
            <a:pPr marL="514350" indent="-285750">
              <a:buFont typeface="Arial"/>
              <a:buChar char="•"/>
            </a:pPr>
            <a:endParaRPr lang="en-US" sz="1600">
              <a:latin typeface="Helvetica"/>
              <a:ea typeface="Calibri" panose="020F0502020204030204"/>
              <a:cs typeface="Helvetica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ea typeface="Calibri" panose="020F0502020204030204"/>
                <a:cs typeface="Helvetica"/>
              </a:rPr>
              <a:t>Tap on a Part Request to manage the request via the details page</a:t>
            </a:r>
            <a:br>
              <a:rPr lang="en-US" sz="1600">
                <a:latin typeface="Helvetica"/>
                <a:ea typeface="Calibri" panose="020F0502020204030204"/>
                <a:cs typeface="Helvetica"/>
              </a:rPr>
            </a:br>
            <a:endParaRPr lang="en-US" sz="1600">
              <a:latin typeface="Helvetica"/>
              <a:ea typeface="Calibri" panose="020F0502020204030204"/>
              <a:cs typeface="Helvetica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ea typeface="Calibri" panose="020F0502020204030204"/>
                <a:cs typeface="Helvetica"/>
              </a:rPr>
              <a:t>Tap on Request Actions to:</a:t>
            </a:r>
          </a:p>
          <a:p>
            <a:pPr marL="971550" lvl="1" indent="-285750">
              <a:buFont typeface="Courier New"/>
              <a:buChar char="o"/>
            </a:pPr>
            <a:r>
              <a:rPr lang="en-US" sz="1600">
                <a:latin typeface="Helvetica"/>
                <a:ea typeface="Calibri" panose="020F0502020204030204"/>
                <a:cs typeface="Helvetica"/>
              </a:rPr>
              <a:t>Edit request details</a:t>
            </a:r>
          </a:p>
          <a:p>
            <a:pPr marL="971550" lvl="1" indent="-285750">
              <a:buFont typeface="Courier New"/>
              <a:buChar char="o"/>
            </a:pPr>
            <a:r>
              <a:rPr lang="en-US" sz="1600">
                <a:latin typeface="Helvetica"/>
                <a:ea typeface="Calibri" panose="020F0502020204030204"/>
                <a:cs typeface="Helvetica"/>
              </a:rPr>
              <a:t>Request additional parts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ea typeface="Calibri" panose="020F0502020204030204"/>
                <a:cs typeface="Helvetica"/>
              </a:rPr>
              <a:t>Update inventory upon fulfillment of Part Requests</a:t>
            </a:r>
          </a:p>
          <a:p>
            <a:pPr marL="971550" lvl="1" indent="-285750">
              <a:buFont typeface="Courier New"/>
              <a:buChar char="o"/>
            </a:pPr>
            <a:endParaRPr lang="en-US" sz="1600">
              <a:latin typeface="Helvetica"/>
              <a:ea typeface="Calibri" panose="020F0502020204030204"/>
              <a:cs typeface="Helvetica"/>
            </a:endParaRPr>
          </a:p>
          <a:p>
            <a:pPr marL="514350" indent="-285750">
              <a:buFont typeface="Arial"/>
              <a:buChar char="•"/>
            </a:pPr>
            <a:endParaRPr lang="en-US" sz="1600">
              <a:latin typeface="Helvetica"/>
              <a:ea typeface="Calibri" panose="020F0502020204030204"/>
              <a:cs typeface="Helvetic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E68736-E8DD-214D-4604-FE83005C587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3752" y="3141514"/>
            <a:ext cx="180975" cy="180975"/>
          </a:xfrm>
          <a:prstGeom prst="rect">
            <a:avLst/>
          </a:prstGeom>
        </p:spPr>
      </p:pic>
      <p:pic>
        <p:nvPicPr>
          <p:cNvPr id="4" name="Picture 3" descr="A screenshot of a car tire&#10;&#10;Description automatically generated">
            <a:extLst>
              <a:ext uri="{FF2B5EF4-FFF2-40B4-BE49-F238E27FC236}">
                <a16:creationId xmlns:a16="http://schemas.microsoft.com/office/drawing/2014/main" id="{D31C456D-029C-7F87-7899-1E1432AB7B5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6460" y="1802191"/>
            <a:ext cx="1794540" cy="3659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screenshot of a phone&#10;&#10;Description automatically generated">
            <a:extLst>
              <a:ext uri="{FF2B5EF4-FFF2-40B4-BE49-F238E27FC236}">
                <a16:creationId xmlns:a16="http://schemas.microsoft.com/office/drawing/2014/main" id="{00C04D91-4C81-0FC9-9533-48CD9233D11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5081" y="2543571"/>
            <a:ext cx="1764068" cy="3657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close-up of a sign&#10;&#10;Description automatically generated">
            <a:extLst>
              <a:ext uri="{FF2B5EF4-FFF2-40B4-BE49-F238E27FC236}">
                <a16:creationId xmlns:a16="http://schemas.microsoft.com/office/drawing/2014/main" id="{ADF67B6C-B977-209A-C717-04FF38EEAA6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1407" y="3519333"/>
            <a:ext cx="1790703" cy="352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Arrow: Curved Up 2">
            <a:extLst>
              <a:ext uri="{FF2B5EF4-FFF2-40B4-BE49-F238E27FC236}">
                <a16:creationId xmlns:a16="http://schemas.microsoft.com/office/drawing/2014/main" id="{D5070CAB-FF60-1F26-2E89-2101B4619CC8}"/>
              </a:ext>
            </a:extLst>
          </p:cNvPr>
          <p:cNvSpPr/>
          <p:nvPr/>
        </p:nvSpPr>
        <p:spPr>
          <a:xfrm rot="13680000">
            <a:off x="6484339" y="2983854"/>
            <a:ext cx="95249" cy="762000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21314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77AF72-BDA3-99E6-A985-7355219A61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 </a:t>
            </a:r>
            <a:r>
              <a:rPr lang="en-US" b="0">
                <a:latin typeface="Helvetica"/>
                <a:cs typeface="Helvetica"/>
              </a:rPr>
              <a:t>Work Orders</a:t>
            </a:r>
            <a:endParaRPr lang="en-US" b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>
              <a:cs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3C2D0D-B0F1-EAA7-8025-73C2826DAE2D}"/>
              </a:ext>
            </a:extLst>
          </p:cNvPr>
          <p:cNvSpPr txBox="1"/>
          <p:nvPr/>
        </p:nvSpPr>
        <p:spPr>
          <a:xfrm>
            <a:off x="682554" y="2111963"/>
            <a:ext cx="4079993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"Add" Work Order items from one place</a:t>
            </a:r>
          </a:p>
          <a:p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Users can now add Parts, Time Entries, Costs, and attachments from Work Order Details</a:t>
            </a: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Easily add items by tapping on the "Add" action and select an item </a:t>
            </a:r>
          </a:p>
          <a:p>
            <a:pPr marL="514350" indent="-285750">
              <a:buFont typeface="Arial"/>
              <a:buChar char="•"/>
            </a:pPr>
            <a:r>
              <a:rPr lang="en-US" sz="1600" i="1">
                <a:latin typeface="Helvetica"/>
                <a:cs typeface="Helvetica"/>
              </a:rPr>
              <a:t>Note: Individual actions are permission controlled</a:t>
            </a:r>
          </a:p>
          <a:p>
            <a:pPr marL="514350" indent="-285750">
              <a:buFont typeface="Arial"/>
              <a:buChar char="•"/>
            </a:pPr>
            <a:r>
              <a:rPr lang="en-US" sz="1600" i="1">
                <a:latin typeface="Helvetica"/>
                <a:cs typeface="Helvetica"/>
              </a:rPr>
              <a:t>Note: This replaced the “Make Updates” state and action.</a:t>
            </a:r>
          </a:p>
        </p:txBody>
      </p:sp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1A540299-CB1F-8A40-034C-8B39955E1C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676" y="436148"/>
            <a:ext cx="3096817" cy="615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white and orange square&#10;&#10;Description automatically generated">
            <a:extLst>
              <a:ext uri="{FF2B5EF4-FFF2-40B4-BE49-F238E27FC236}">
                <a16:creationId xmlns:a16="http://schemas.microsoft.com/office/drawing/2014/main" id="{C123605A-FEDB-A7F2-189A-731CE5395E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6633" y="1735784"/>
            <a:ext cx="4079993" cy="752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895E5FE-B198-15BC-DA22-5DEFA9FAF0F2}"/>
              </a:ext>
            </a:extLst>
          </p:cNvPr>
          <p:cNvCxnSpPr>
            <a:cxnSpLocks/>
          </p:cNvCxnSpPr>
          <p:nvPr/>
        </p:nvCxnSpPr>
        <p:spPr>
          <a:xfrm>
            <a:off x="6819554" y="2344250"/>
            <a:ext cx="1105246" cy="891898"/>
          </a:xfrm>
          <a:prstGeom prst="straightConnector1">
            <a:avLst/>
          </a:prstGeom>
          <a:ln w="38100">
            <a:solidFill>
              <a:srgbClr val="FD4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0486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4F0D9A-6213-0101-45CA-6F937A760E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 </a:t>
            </a:r>
            <a:r>
              <a:rPr lang="en-US" b="0">
                <a:latin typeface="Helvetica"/>
                <a:cs typeface="Helvetica"/>
              </a:rPr>
              <a:t>Work Orders</a:t>
            </a:r>
            <a:endParaRPr lang="en-US" b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>
              <a:cs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A167F3-DDFE-433F-41E1-CF16015CD329}"/>
              </a:ext>
            </a:extLst>
          </p:cNvPr>
          <p:cNvSpPr txBox="1"/>
          <p:nvPr/>
        </p:nvSpPr>
        <p:spPr>
          <a:xfrm>
            <a:off x="682157" y="1889478"/>
            <a:ext cx="4123859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ea typeface="Calibri"/>
                <a:cs typeface="Arial"/>
              </a:rPr>
              <a:t>New Cost Summary</a:t>
            </a:r>
          </a:p>
          <a:p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Users can now view and add line items for Equipment, Service Vendor, &amp; Misc. Costs from the Cost Summary</a:t>
            </a: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solidFill>
                  <a:srgbClr val="222222"/>
                </a:solidFill>
                <a:latin typeface="Helvetica"/>
                <a:cs typeface="Helvetica"/>
              </a:rPr>
              <a:t>Tap on the Cost Summary component in Work Order details 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solidFill>
                  <a:srgbClr val="222222"/>
                </a:solidFill>
                <a:latin typeface="Helvetica"/>
                <a:cs typeface="Helvetica"/>
              </a:rPr>
              <a:t>Tap on the cost to view a list of each </a:t>
            </a:r>
          </a:p>
          <a:p>
            <a:pPr marL="514350" indent="-285750">
              <a:buFont typeface="Arial,Sans-Serif"/>
              <a:buChar char="•"/>
            </a:pPr>
            <a:r>
              <a:rPr lang="en-US" sz="1600">
                <a:solidFill>
                  <a:srgbClr val="222222"/>
                </a:solidFill>
                <a:latin typeface="Helvetica"/>
                <a:cs typeface="Helvetica"/>
              </a:rPr>
              <a:t>Totals will be calculated for each section and for the Work Order in general</a:t>
            </a:r>
          </a:p>
          <a:p>
            <a:pPr marL="514350" indent="-285750">
              <a:buFont typeface="Arial,Sans-Serif"/>
              <a:buChar char="•"/>
            </a:pPr>
            <a:r>
              <a:rPr lang="en-US" sz="1400" i="1">
                <a:solidFill>
                  <a:srgbClr val="222222"/>
                </a:solidFill>
                <a:latin typeface="Helvetica"/>
                <a:cs typeface="Helvetica"/>
              </a:rPr>
              <a:t>Note: The Cost Summary is no longer a part of the Create Work Order form; costs added after creation in Work Order details</a:t>
            </a:r>
          </a:p>
        </p:txBody>
      </p:sp>
      <p:pic>
        <p:nvPicPr>
          <p:cNvPr id="10" name="Picture 9" descr="A screenshot of a phone&#10;&#10;Description automatically generated">
            <a:extLst>
              <a:ext uri="{FF2B5EF4-FFF2-40B4-BE49-F238E27FC236}">
                <a16:creationId xmlns:a16="http://schemas.microsoft.com/office/drawing/2014/main" id="{2CE29DFB-7270-99AE-A5B2-2E7C9F17E3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0692" y="701899"/>
            <a:ext cx="2946299" cy="5870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A screenshot of a phone&#10;&#10;Description automatically generated">
            <a:extLst>
              <a:ext uri="{FF2B5EF4-FFF2-40B4-BE49-F238E27FC236}">
                <a16:creationId xmlns:a16="http://schemas.microsoft.com/office/drawing/2014/main" id="{43BD3CF4-A8DB-479B-3FAB-C4D75CEE6B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893" y="1889478"/>
            <a:ext cx="3506140" cy="1696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2647D0D-0D64-8E88-23E6-10B48D64EDD5}"/>
              </a:ext>
            </a:extLst>
          </p:cNvPr>
          <p:cNvCxnSpPr>
            <a:cxnSpLocks/>
          </p:cNvCxnSpPr>
          <p:nvPr/>
        </p:nvCxnSpPr>
        <p:spPr>
          <a:xfrm>
            <a:off x="7582330" y="3462284"/>
            <a:ext cx="1108347" cy="870555"/>
          </a:xfrm>
          <a:prstGeom prst="straightConnector1">
            <a:avLst/>
          </a:prstGeom>
          <a:ln w="38100">
            <a:solidFill>
              <a:srgbClr val="FD4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3686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6CB8C4-F7D1-E393-D0C1-29C516B9DB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Create Work Order </a:t>
            </a:r>
            <a:r>
              <a:rPr lang="en-US" b="0">
                <a:latin typeface="Helvetica"/>
                <a:cs typeface="Helvetica"/>
              </a:rPr>
              <a:t>Optimization</a:t>
            </a:r>
            <a:endParaRPr lang="en-US" b="0">
              <a:cs typeface="Helvetica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F97B637-CE25-5C60-7D73-F025161802F4}"/>
              </a:ext>
            </a:extLst>
          </p:cNvPr>
          <p:cNvGrpSpPr/>
          <p:nvPr/>
        </p:nvGrpSpPr>
        <p:grpSpPr>
          <a:xfrm>
            <a:off x="1369731" y="1534339"/>
            <a:ext cx="9336153" cy="3962264"/>
            <a:chOff x="854342" y="1207087"/>
            <a:chExt cx="10486947" cy="4450661"/>
          </a:xfrm>
        </p:grpSpPr>
        <p:pic>
          <p:nvPicPr>
            <p:cNvPr id="7" name="Picture 6" descr="A screenshot of a phone&#10;&#10;Description automatically generated">
              <a:extLst>
                <a:ext uri="{FF2B5EF4-FFF2-40B4-BE49-F238E27FC236}">
                  <a16:creationId xmlns:a16="http://schemas.microsoft.com/office/drawing/2014/main" id="{CDEBB73C-0811-BFD5-7369-95E95545B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4342" y="1207087"/>
              <a:ext cx="2489359" cy="4450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 descr="A screenshot of a phone&#10;&#10;Description automatically generated">
              <a:extLst>
                <a:ext uri="{FF2B5EF4-FFF2-40B4-BE49-F238E27FC236}">
                  <a16:creationId xmlns:a16="http://schemas.microsoft.com/office/drawing/2014/main" id="{86A97376-2578-48E7-D011-95EA3311B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3562" y="1207087"/>
              <a:ext cx="2486628" cy="4450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 descr="A screenshot of a phone&#10;&#10;Description automatically generated">
              <a:extLst>
                <a:ext uri="{FF2B5EF4-FFF2-40B4-BE49-F238E27FC236}">
                  <a16:creationId xmlns:a16="http://schemas.microsoft.com/office/drawing/2014/main" id="{3F323A0D-3D57-C621-1267-C29A06E46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0051" y="1207087"/>
              <a:ext cx="2486628" cy="4443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 descr="A screenshot of a phone&#10;&#10;Description automatically generated">
              <a:extLst>
                <a:ext uri="{FF2B5EF4-FFF2-40B4-BE49-F238E27FC236}">
                  <a16:creationId xmlns:a16="http://schemas.microsoft.com/office/drawing/2014/main" id="{261A4FFE-BCAA-E109-5B3D-7F4AB2BB4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16539" y="1207087"/>
              <a:ext cx="2424750" cy="44352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2EADCBE-E5FB-9616-882B-BE323394C62B}"/>
              </a:ext>
            </a:extLst>
          </p:cNvPr>
          <p:cNvSpPr txBox="1"/>
          <p:nvPr/>
        </p:nvSpPr>
        <p:spPr>
          <a:xfrm>
            <a:off x="1235289" y="5564056"/>
            <a:ext cx="23404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/>
            <a:r>
              <a:rPr lang="en-US" sz="1400">
                <a:latin typeface="Helvetica"/>
                <a:cs typeface="Helvetica"/>
              </a:rPr>
              <a:t>Select Asset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D0C6CC-11D5-FD81-186C-46C4AACCF06A}"/>
              </a:ext>
            </a:extLst>
          </p:cNvPr>
          <p:cNvSpPr txBox="1"/>
          <p:nvPr/>
        </p:nvSpPr>
        <p:spPr>
          <a:xfrm>
            <a:off x="3585918" y="5570142"/>
            <a:ext cx="23404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/>
            <a:r>
              <a:rPr lang="en-US" sz="1400">
                <a:solidFill>
                  <a:srgbClr val="222222"/>
                </a:solidFill>
                <a:latin typeface="Helvetica"/>
                <a:cs typeface="Helvetica"/>
              </a:rPr>
              <a:t>Work Order Details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6A7ACC-94FC-ADAA-4E3F-3C4CD1F5AA0A}"/>
              </a:ext>
            </a:extLst>
          </p:cNvPr>
          <p:cNvSpPr txBox="1"/>
          <p:nvPr/>
        </p:nvSpPr>
        <p:spPr>
          <a:xfrm>
            <a:off x="6037809" y="5568257"/>
            <a:ext cx="2509407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/>
            <a:r>
              <a:rPr lang="en-US" sz="1400">
                <a:solidFill>
                  <a:srgbClr val="222222"/>
                </a:solidFill>
                <a:latin typeface="Helvetica"/>
                <a:cs typeface="Helvetica"/>
              </a:rPr>
              <a:t>Schedule &amp; Assignments</a:t>
            </a:r>
          </a:p>
          <a:p>
            <a:pPr marL="228600"/>
            <a:r>
              <a:rPr lang="en-US" sz="1400" i="1">
                <a:solidFill>
                  <a:srgbClr val="222222"/>
                </a:solidFill>
                <a:latin typeface="Helvetica"/>
                <a:cs typeface="Helvetica"/>
              </a:rPr>
              <a:t>Scheduled Start &amp; End will </a:t>
            </a:r>
            <a:br>
              <a:rPr lang="en-US" sz="1400" i="1">
                <a:latin typeface="Helvetica"/>
                <a:cs typeface="Helvetica"/>
              </a:rPr>
            </a:br>
            <a:r>
              <a:rPr lang="en-US" sz="1400" i="1">
                <a:solidFill>
                  <a:srgbClr val="222222"/>
                </a:solidFill>
                <a:latin typeface="Helvetica"/>
                <a:cs typeface="Helvetica"/>
              </a:rPr>
              <a:t>Defaults to current date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6CE301-7614-FA94-E80A-9ADC170EA1A9}"/>
              </a:ext>
            </a:extLst>
          </p:cNvPr>
          <p:cNvSpPr txBox="1"/>
          <p:nvPr/>
        </p:nvSpPr>
        <p:spPr>
          <a:xfrm>
            <a:off x="8402686" y="5568257"/>
            <a:ext cx="2606616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/>
            <a:r>
              <a:rPr lang="en-US" sz="1400">
                <a:solidFill>
                  <a:srgbClr val="222222"/>
                </a:solidFill>
                <a:latin typeface="Helvetica"/>
                <a:cs typeface="Helvetica"/>
              </a:rPr>
              <a:t>Add or Create Maintenance</a:t>
            </a:r>
            <a:br>
              <a:rPr lang="en-US" sz="1400">
                <a:latin typeface="Helvetica"/>
                <a:cs typeface="Helvetica"/>
              </a:rPr>
            </a:br>
            <a:r>
              <a:rPr lang="en-US" sz="1400">
                <a:solidFill>
                  <a:srgbClr val="222222"/>
                </a:solidFill>
                <a:latin typeface="Helvetica"/>
                <a:cs typeface="Helvetica"/>
              </a:rPr>
              <a:t>Requests</a:t>
            </a:r>
          </a:p>
        </p:txBody>
      </p:sp>
    </p:spTree>
    <p:extLst>
      <p:ext uri="{BB962C8B-B14F-4D97-AF65-F5344CB8AC3E}">
        <p14:creationId xmlns:p14="http://schemas.microsoft.com/office/powerpoint/2010/main" val="2016327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ark, lit, night&#10;&#10;Description automatically generated">
            <a:extLst>
              <a:ext uri="{FF2B5EF4-FFF2-40B4-BE49-F238E27FC236}">
                <a16:creationId xmlns:a16="http://schemas.microsoft.com/office/drawing/2014/main" id="{23219164-3EEE-C8CB-E256-D05EA665E9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6219034" cy="14037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53B491-4140-D344-4265-BBA9DCEB330D}"/>
              </a:ext>
            </a:extLst>
          </p:cNvPr>
          <p:cNvSpPr txBox="1"/>
          <p:nvPr/>
        </p:nvSpPr>
        <p:spPr>
          <a:xfrm>
            <a:off x="682554" y="377194"/>
            <a:ext cx="10826891" cy="64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u="none" strike="noStrike" kern="1200" cap="none" spc="3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New! </a:t>
            </a:r>
            <a:r>
              <a:rPr kumimoji="0" lang="en-US" sz="4000" u="none" strike="noStrike" kern="1200" cap="none" spc="3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Parts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C9199E-4F1D-2023-9E6E-F343518404D9}"/>
              </a:ext>
            </a:extLst>
          </p:cNvPr>
          <p:cNvSpPr txBox="1"/>
          <p:nvPr/>
        </p:nvSpPr>
        <p:spPr>
          <a:xfrm>
            <a:off x="682554" y="1718046"/>
            <a:ext cx="4544463" cy="43858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400">
              <a:defRPr/>
            </a:pPr>
            <a:r>
              <a:rPr lang="en-US" sz="2400" spc="30">
                <a:solidFill>
                  <a:srgbClr val="FD4F00"/>
                </a:solidFill>
                <a:latin typeface="Helvetica"/>
                <a:cs typeface="Helvetica"/>
              </a:rPr>
              <a:t>Take control of your parts inventory with a centralized, smart database. </a:t>
            </a:r>
            <a:endParaRPr lang="en-US" sz="2400" spc="30">
              <a:solidFill>
                <a:srgbClr val="000000"/>
              </a:solidFill>
              <a:latin typeface="Helvetica"/>
              <a:cs typeface="Helvetica"/>
            </a:endParaRPr>
          </a:p>
          <a:p>
            <a:pPr defTabSz="914400">
              <a:lnSpc>
                <a:spcPct val="90000"/>
              </a:lnSpc>
              <a:defRPr/>
            </a:pPr>
            <a:r>
              <a:rPr lang="en-US" sz="2400" spc="30">
                <a:solidFill>
                  <a:srgbClr val="FD4F00"/>
                </a:solidFill>
                <a:latin typeface="Helvetica"/>
                <a:cs typeface="Helvetica"/>
              </a:rPr>
              <a:t>Here are the key functionalities:</a:t>
            </a:r>
            <a:endParaRPr lang="en-US" sz="2400" spc="30">
              <a:latin typeface="Helvetica"/>
              <a:cs typeface="Helvetica"/>
            </a:endParaRPr>
          </a:p>
          <a:p>
            <a:pPr marR="0" lvl="1" indent="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endParaRPr lang="en-US" sz="1200" u="none" strike="noStrike" kern="1200" cap="none" spc="30" normalizeH="0" baseline="0" noProof="0">
              <a:ln>
                <a:noFill/>
              </a:ln>
              <a:effectLst/>
              <a:uLnTx/>
              <a:uFillTx/>
              <a:latin typeface="Helvetica" pitchFamily="2" charset="0"/>
              <a:ea typeface="Roboto Lt" panose="02000000000000000000" pitchFamily="2" charset="0"/>
              <a:cs typeface="Helvetica"/>
            </a:endParaRPr>
          </a:p>
          <a:p>
            <a:pPr marL="742950" lvl="1" indent="-285750" defTabSz="914400">
              <a:lnSpc>
                <a:spcPct val="90000"/>
              </a:lnSpc>
              <a:buFont typeface="Wingdings,Sans-Serif"/>
              <a:buChar char="ü"/>
              <a:defRPr/>
            </a:pPr>
            <a:r>
              <a:rPr lang="en-US" sz="1600" spc="30">
                <a:latin typeface="Helvetica"/>
                <a:cs typeface="Helvetica"/>
              </a:rPr>
              <a:t>Parts Catalog &amp; Pricing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742950" lvl="1" indent="-285750" defTabSz="914400">
              <a:lnSpc>
                <a:spcPct val="90000"/>
              </a:lnSpc>
              <a:buFont typeface="Wingdings,Sans-Serif"/>
              <a:buChar char="ü"/>
              <a:defRPr/>
            </a:pPr>
            <a:r>
              <a:rPr lang="en-US" sz="1600" spc="30">
                <a:latin typeface="Helvetica"/>
                <a:ea typeface="Calibri"/>
                <a:cs typeface="Helvetica"/>
              </a:rPr>
              <a:t>Parts Inventory Management</a:t>
            </a:r>
          </a:p>
          <a:p>
            <a:pPr marL="742950" lvl="1" indent="-285750" defTabSz="914400">
              <a:lnSpc>
                <a:spcPct val="90000"/>
              </a:lnSpc>
              <a:buFont typeface="Wingdings,Sans-Serif"/>
              <a:buChar char="ü"/>
              <a:defRPr/>
            </a:pPr>
            <a:r>
              <a:rPr lang="en-US" sz="1600" spc="30">
                <a:latin typeface="Helvetica"/>
                <a:cs typeface="Helvetica"/>
              </a:rPr>
              <a:t>Part Requests</a:t>
            </a:r>
            <a:endParaRPr lang="en-US"/>
          </a:p>
          <a:p>
            <a:pPr marL="742950" lvl="1" indent="-285750" defTabSz="914400">
              <a:lnSpc>
                <a:spcPct val="90000"/>
              </a:lnSpc>
              <a:buFont typeface="Wingdings,Sans-Serif"/>
              <a:buChar char="ü"/>
              <a:defRPr/>
            </a:pPr>
            <a:r>
              <a:rPr lang="en-US" spc="30">
                <a:latin typeface="Calibri"/>
                <a:ea typeface="Calibri"/>
                <a:cs typeface="Calibri"/>
              </a:rPr>
              <a:t>Barcode Scanning</a:t>
            </a:r>
          </a:p>
          <a:p>
            <a:pPr marL="742950" lvl="1" indent="-285750" defTabSz="914400">
              <a:lnSpc>
                <a:spcPct val="90000"/>
              </a:lnSpc>
              <a:buFont typeface="Wingdings,Sans-Serif"/>
              <a:buChar char="ü"/>
              <a:defRPr/>
            </a:pPr>
            <a:r>
              <a:rPr lang="en-US" sz="1600" spc="30">
                <a:latin typeface="Helvetica"/>
                <a:ea typeface="Roboto Lt" panose="02000000000000000000" pitchFamily="2" charset="0"/>
                <a:cs typeface="Helvetica"/>
              </a:rPr>
              <a:t>User permissions</a:t>
            </a:r>
          </a:p>
          <a:p>
            <a:pPr marL="742950" lvl="1" indent="-285750" defTabSz="914400">
              <a:lnSpc>
                <a:spcPct val="90000"/>
              </a:lnSpc>
              <a:buFont typeface="Wingdings,Sans-Serif"/>
              <a:buChar char="ü"/>
              <a:defRPr/>
            </a:pPr>
            <a:r>
              <a:rPr lang="en-US" sz="1600" spc="30">
                <a:latin typeface="Helvetica"/>
                <a:cs typeface="Helvetica"/>
              </a:rPr>
              <a:t>Part Warranty</a:t>
            </a:r>
          </a:p>
          <a:p>
            <a:pPr marL="742950" lvl="1" indent="-285750" defTabSz="914400">
              <a:lnSpc>
                <a:spcPct val="90000"/>
              </a:lnSpc>
              <a:buFont typeface="Wingdings,Sans-Serif"/>
              <a:buChar char="ü"/>
              <a:defRPr/>
            </a:pPr>
            <a:r>
              <a:rPr lang="en-US" sz="1600" spc="30">
                <a:latin typeface="Helvetica"/>
                <a:cs typeface="Helvetica"/>
              </a:rPr>
              <a:t>Notifications &amp; Reminders</a:t>
            </a:r>
            <a:endParaRPr lang="en-US"/>
          </a:p>
          <a:p>
            <a:pPr marL="742950" lvl="1" indent="-285750" defTabSz="914400">
              <a:lnSpc>
                <a:spcPct val="90000"/>
              </a:lnSpc>
              <a:buFont typeface="Wingdings,Sans-Serif"/>
              <a:buChar char="ü"/>
              <a:defRPr/>
            </a:pPr>
            <a:r>
              <a:rPr lang="en-US" sz="1600" spc="30">
                <a:latin typeface="Helvetica"/>
                <a:ea typeface="Roboto Lt" panose="02000000000000000000" pitchFamily="2" charset="0"/>
                <a:cs typeface="Helvetica"/>
              </a:rPr>
              <a:t>Lifetime Parts Cost Tracking on Assets</a:t>
            </a:r>
          </a:p>
          <a:p>
            <a:pPr defTabSz="914400">
              <a:lnSpc>
                <a:spcPct val="90000"/>
              </a:lnSpc>
              <a:defRPr/>
            </a:pPr>
            <a:endParaRPr lang="en-US" sz="2400" u="none" strike="noStrike" kern="1200" cap="none" spc="30" normalizeH="0" baseline="0" noProof="0">
              <a:ln>
                <a:noFill/>
              </a:ln>
              <a:solidFill>
                <a:srgbClr val="FD4F00"/>
              </a:solidFill>
              <a:effectLst/>
              <a:uLnTx/>
              <a:uFillTx/>
              <a:latin typeface="Helvetica"/>
              <a:ea typeface="Roboto Lt" panose="02000000000000000000" pitchFamily="2" charset="0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C60A1D-F6BD-67B0-F547-A0E28433A58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8795" y="1152342"/>
            <a:ext cx="7167539" cy="50770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E6E566-A28C-4279-79CA-D349D5483F5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3708" y="2446075"/>
            <a:ext cx="207822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3479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TennaCAM 2.0 </a:t>
            </a:r>
            <a:r>
              <a:rPr lang="en-US" b="0">
                <a:latin typeface="Helvetica"/>
                <a:cs typeface="Helvetica"/>
              </a:rPr>
              <a:t>Realign Tracker Details</a:t>
            </a:r>
          </a:p>
          <a:p>
            <a:endParaRPr lang="en-US"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42814-A8EB-2E32-49A9-715789EA3F21}"/>
              </a:ext>
            </a:extLst>
          </p:cNvPr>
          <p:cNvSpPr txBox="1"/>
          <p:nvPr/>
        </p:nvSpPr>
        <p:spPr>
          <a:xfrm>
            <a:off x="752848" y="2259449"/>
            <a:ext cx="4242866" cy="34470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Easily check and adjust camera alignment for TennaCAM 2.0 Fleet cameras already installed</a:t>
            </a:r>
          </a:p>
          <a:p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Review ideal camera alignment from Tracker Details</a:t>
            </a: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Select the "Realign Camera" action from the header or the installation info tab to quickly check camera alignment for all sources</a:t>
            </a:r>
          </a:p>
        </p:txBody>
      </p:sp>
      <p:pic>
        <p:nvPicPr>
          <p:cNvPr id="2" name="Picture 1" descr="A screenshot of a video camera&#10;&#10;Description automatically generated">
            <a:extLst>
              <a:ext uri="{FF2B5EF4-FFF2-40B4-BE49-F238E27FC236}">
                <a16:creationId xmlns:a16="http://schemas.microsoft.com/office/drawing/2014/main" id="{1DDC71F6-AA04-69EC-0775-DBC11ABE258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947" y="1425310"/>
            <a:ext cx="2847474" cy="42812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282F23-CCB1-0209-4A68-DAC9FBF6B5DF}"/>
              </a:ext>
            </a:extLst>
          </p:cNvPr>
          <p:cNvSpPr/>
          <p:nvPr/>
        </p:nvSpPr>
        <p:spPr>
          <a:xfrm>
            <a:off x="7218947" y="2030136"/>
            <a:ext cx="423424" cy="46978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4DB5C0-9B3C-EF7F-C0DB-6DBBCB4BF0D3}"/>
              </a:ext>
            </a:extLst>
          </p:cNvPr>
          <p:cNvSpPr/>
          <p:nvPr/>
        </p:nvSpPr>
        <p:spPr>
          <a:xfrm>
            <a:off x="7218947" y="4690845"/>
            <a:ext cx="2847474" cy="46978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9549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CA7A50-8D13-E5D2-1628-26703A5415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Mobile </a:t>
            </a:r>
            <a:r>
              <a:rPr lang="en-US" b="0">
                <a:latin typeface="Helvetica"/>
                <a:cs typeface="Helvetica"/>
              </a:rPr>
              <a:t>Part Requests</a:t>
            </a:r>
            <a:endParaRPr lang="en-US" b="0">
              <a:cs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78FE6D-2D44-77A1-CFF9-8C1D096195EB}"/>
              </a:ext>
            </a:extLst>
          </p:cNvPr>
          <p:cNvSpPr txBox="1"/>
          <p:nvPr/>
        </p:nvSpPr>
        <p:spPr>
          <a:xfrm>
            <a:off x="760708" y="1962524"/>
            <a:ext cx="4866369" cy="43704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Adjust Part Inventory upon Fulfillment of a Request </a:t>
            </a:r>
          </a:p>
          <a:p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Upon fulfilling a part request (itemized), you can directly add the parts to your inventory. Close the loop with your Parts Department or Shop Manager by updating inventory for the parts being received. </a:t>
            </a: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ea typeface="Calibri" panose="020F0502020204030204"/>
              <a:cs typeface="Arial"/>
            </a:endParaRPr>
          </a:p>
          <a:p>
            <a:pPr marL="571500" indent="-342900">
              <a:buAutoNum type="arabicPeriod"/>
            </a:pPr>
            <a:r>
              <a:rPr lang="en-US" sz="1600">
                <a:solidFill>
                  <a:srgbClr val="222222"/>
                </a:solidFill>
                <a:latin typeface="Helvetica"/>
                <a:ea typeface="Calibri" panose="020F0502020204030204"/>
                <a:cs typeface="Helvetica"/>
              </a:rPr>
              <a:t>When</a:t>
            </a:r>
            <a:r>
              <a:rPr lang="en-US" sz="1600">
                <a:latin typeface="Helvetica"/>
                <a:ea typeface="Calibri" panose="020F0502020204030204"/>
                <a:cs typeface="Helvetica"/>
              </a:rPr>
              <a:t> an itemized request is "Fulfilled", a modal will provide the option to adjust part inventory.</a:t>
            </a:r>
          </a:p>
          <a:p>
            <a:pPr marL="571500" indent="-342900">
              <a:buAutoNum type="arabicPeriod"/>
            </a:pPr>
            <a:r>
              <a:rPr lang="en-US" sz="1600">
                <a:latin typeface="Helvetica"/>
                <a:ea typeface="Calibri" panose="020F0502020204030204"/>
                <a:cs typeface="Helvetica"/>
              </a:rPr>
              <a:t>Directly add inventory to the part, the location and quantity requested will be automatically populated.</a:t>
            </a:r>
          </a:p>
          <a:p>
            <a:pPr marL="514350" indent="-285750">
              <a:buFontTx/>
              <a:buAutoNum type="arabicPeriod"/>
            </a:pPr>
            <a:endParaRPr lang="en-US" sz="1600">
              <a:latin typeface="Helvetica"/>
              <a:ea typeface="Calibri" panose="020F0502020204030204"/>
              <a:cs typeface="Helvetica"/>
            </a:endParaRPr>
          </a:p>
          <a:p>
            <a:pPr marL="971550" lvl="1" indent="-285750">
              <a:buFont typeface="Courier New"/>
              <a:buChar char="o"/>
            </a:pPr>
            <a:endParaRPr lang="en-US" sz="1600">
              <a:latin typeface="Helvetica"/>
              <a:ea typeface="Calibri" panose="020F0502020204030204"/>
              <a:cs typeface="Helvetica"/>
            </a:endParaRPr>
          </a:p>
          <a:p>
            <a:pPr marL="514350" indent="-285750">
              <a:buFontTx/>
              <a:buAutoNum type="arabicPeriod"/>
            </a:pPr>
            <a:endParaRPr lang="en-US" sz="1600">
              <a:latin typeface="Helvetica"/>
              <a:ea typeface="Calibri" panose="020F0502020204030204"/>
              <a:cs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B2EE76-D280-4E11-B0B2-DAFAFE0E56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7069" y="879414"/>
            <a:ext cx="2519378" cy="5099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2082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creenshot of a car search&#10;&#10;Description automatically generated">
            <a:extLst>
              <a:ext uri="{FF2B5EF4-FFF2-40B4-BE49-F238E27FC236}">
                <a16:creationId xmlns:a16="http://schemas.microsoft.com/office/drawing/2014/main" id="{6053B1FA-3913-7623-CA7A-6893A82025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71"/>
          <a:stretch/>
        </p:blipFill>
        <p:spPr>
          <a:xfrm>
            <a:off x="9197402" y="1279585"/>
            <a:ext cx="2326395" cy="3119890"/>
          </a:xfrm>
          <a:prstGeom prst="rect">
            <a:avLst/>
          </a:prstGeom>
        </p:spPr>
      </p:pic>
      <p:pic>
        <p:nvPicPr>
          <p:cNvPr id="12" name="Picture 11" descr="A screenshot of a phone&#10;&#10;Description automatically generated">
            <a:extLst>
              <a:ext uri="{FF2B5EF4-FFF2-40B4-BE49-F238E27FC236}">
                <a16:creationId xmlns:a16="http://schemas.microsoft.com/office/drawing/2014/main" id="{561CA6BF-50D8-BC1C-129B-520FD90803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411" y="1279583"/>
            <a:ext cx="2382161" cy="311988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CA7A50-8D13-E5D2-1628-26703A5415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 </a:t>
            </a:r>
            <a:r>
              <a:rPr lang="en-US" b="0">
                <a:latin typeface="Helvetica"/>
                <a:cs typeface="Helvetica"/>
              </a:rPr>
              <a:t>Maintenance</a:t>
            </a:r>
            <a:endParaRPr lang="en-US" b="0">
              <a:cs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78FE6D-2D44-77A1-CFF9-8C1D096195EB}"/>
              </a:ext>
            </a:extLst>
          </p:cNvPr>
          <p:cNvSpPr txBox="1"/>
          <p:nvPr/>
        </p:nvSpPr>
        <p:spPr>
          <a:xfrm>
            <a:off x="682554" y="1708150"/>
            <a:ext cx="4312958" cy="51398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Access Preventative Maintenance from Tenna App</a:t>
            </a:r>
          </a:p>
          <a:p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Enjoy a new Preventative Maintenance tab, accessible from the More Menu and Asset Details Page in the Tenna App</a:t>
            </a: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ea typeface="Calibri" panose="020F0502020204030204"/>
                <a:cs typeface="Helvetica"/>
              </a:rPr>
              <a:t>Access Upcoming, Open, and Completed Preventative Maintenance 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ea typeface="Calibri" panose="020F0502020204030204"/>
                <a:cs typeface="Helvetica"/>
              </a:rPr>
              <a:t>View Preventative Maintenance for all assets via the more menu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ea typeface="Calibri" panose="020F0502020204030204"/>
                <a:cs typeface="Helvetica"/>
              </a:rPr>
              <a:t>View Preventative Maintenance for a specific asset via Asset Details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ea typeface="Calibri" panose="020F0502020204030204"/>
                <a:cs typeface="Helvetica"/>
              </a:rPr>
              <a:t>Tap on an Upcoming Service to Trigger, Reschedule or Cancel the service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ea typeface="Calibri" panose="020F0502020204030204"/>
                <a:cs typeface="Helvetica"/>
              </a:rPr>
              <a:t>Sort by days/hours/miles remaining (Upcoming) and overdue (Open)</a:t>
            </a:r>
          </a:p>
          <a:p>
            <a:pPr marL="514350" indent="-285750">
              <a:buFont typeface="Arial"/>
              <a:buChar char="•"/>
            </a:pPr>
            <a:endParaRPr lang="en-US" sz="1600">
              <a:latin typeface="Helvetica"/>
              <a:ea typeface="Calibri" panose="020F0502020204030204"/>
              <a:cs typeface="Helvetica"/>
            </a:endParaRPr>
          </a:p>
          <a:p>
            <a:pPr marL="971550" lvl="1" indent="-285750">
              <a:buFont typeface="Courier New"/>
              <a:buChar char="o"/>
            </a:pPr>
            <a:endParaRPr lang="en-US" sz="1600">
              <a:latin typeface="Helvetica"/>
              <a:ea typeface="Calibri" panose="020F0502020204030204"/>
              <a:cs typeface="Helvetica"/>
            </a:endParaRPr>
          </a:p>
          <a:p>
            <a:pPr marL="514350" indent="-285750">
              <a:buFont typeface="Arial"/>
              <a:buChar char="•"/>
            </a:pPr>
            <a:endParaRPr lang="en-US" sz="1600">
              <a:latin typeface="Helvetica"/>
              <a:ea typeface="Calibri" panose="020F0502020204030204"/>
              <a:cs typeface="Helvetica"/>
            </a:endParaRPr>
          </a:p>
        </p:txBody>
      </p:sp>
      <p:pic>
        <p:nvPicPr>
          <p:cNvPr id="13" name="Picture 12" descr="A screenshot of a truck&#10;&#10;Description automatically generated">
            <a:extLst>
              <a:ext uri="{FF2B5EF4-FFF2-40B4-BE49-F238E27FC236}">
                <a16:creationId xmlns:a16="http://schemas.microsoft.com/office/drawing/2014/main" id="{A313959A-1A27-AFF3-38DC-B631CAA0081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3014" y="4278085"/>
            <a:ext cx="1647664" cy="1523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screenshot of a service&#10;&#10;Description automatically generated">
            <a:extLst>
              <a:ext uri="{FF2B5EF4-FFF2-40B4-BE49-F238E27FC236}">
                <a16:creationId xmlns:a16="http://schemas.microsoft.com/office/drawing/2014/main" id="{611F726D-CE33-98ED-47C5-A442CF01FB0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528" y="4060373"/>
            <a:ext cx="2449287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screenshot of a truck&#10;&#10;Description automatically generated">
            <a:extLst>
              <a:ext uri="{FF2B5EF4-FFF2-40B4-BE49-F238E27FC236}">
                <a16:creationId xmlns:a16="http://schemas.microsoft.com/office/drawing/2014/main" id="{76BDBEB2-8930-2DF8-442C-D836F954323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50"/>
          <a:stretch/>
        </p:blipFill>
        <p:spPr>
          <a:xfrm>
            <a:off x="7442621" y="4593772"/>
            <a:ext cx="1762971" cy="1406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067269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613DD-71F1-A71C-3694-998964A59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9C9743-ABB3-B8CD-A7ED-7D10CA45BC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 fontScale="92500" lnSpcReduction="10000"/>
          </a:bodyPr>
          <a:lstStyle/>
          <a:p>
            <a:r>
              <a:rPr lang="en-US">
                <a:solidFill>
                  <a:srgbClr val="FFC000"/>
                </a:solidFill>
                <a:latin typeface="Helvetica"/>
                <a:cs typeface="Helvetica"/>
              </a:rPr>
              <a:t>DTC and Fault Codes </a:t>
            </a:r>
            <a:r>
              <a:rPr lang="en-US" b="0">
                <a:solidFill>
                  <a:srgbClr val="FFC000"/>
                </a:solidFill>
                <a:latin typeface="Helvetica"/>
                <a:cs typeface="Helvetica"/>
              </a:rPr>
              <a:t>Feature</a:t>
            </a:r>
            <a:endParaRPr lang="en-US" b="0">
              <a:solidFill>
                <a:srgbClr val="FFC000"/>
              </a:solidFill>
              <a:cs typeface="Helvetic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30FA6B-5C51-B1DE-18A1-AE64147B3FBA}"/>
              </a:ext>
            </a:extLst>
          </p:cNvPr>
          <p:cNvSpPr txBox="1"/>
          <p:nvPr/>
        </p:nvSpPr>
        <p:spPr>
          <a:xfrm>
            <a:off x="682554" y="1860506"/>
            <a:ext cx="3858344" cy="32316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Access DTC and Fault Code Lists for all Assets</a:t>
            </a:r>
          </a:p>
          <a:p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View, Sort, Filter and Bulk Edit the Lists </a:t>
            </a: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ea typeface="+mn-lt"/>
                <a:cs typeface="Helvetica"/>
              </a:rPr>
              <a:t>From the More Menu, tap on DTC or Fault Codes to get a full list of received codes</a:t>
            </a:r>
          </a:p>
          <a:p>
            <a:pPr marL="514350" indent="-285750">
              <a:buFont typeface="Arial"/>
              <a:buChar char="•"/>
            </a:pPr>
            <a:r>
              <a:rPr lang="en-US" sz="1600" b="1">
                <a:latin typeface="Helvetica"/>
                <a:ea typeface="+mn-lt"/>
                <a:cs typeface="Helvetica"/>
              </a:rPr>
              <a:t>Filter</a:t>
            </a:r>
            <a:r>
              <a:rPr lang="en-US" sz="1600">
                <a:latin typeface="Helvetica"/>
                <a:ea typeface="+mn-lt"/>
                <a:cs typeface="Helvetica"/>
              </a:rPr>
              <a:t> by asset, acknowledgement, date received, and more!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ea typeface="+mn-lt"/>
                <a:cs typeface="Helvetica"/>
              </a:rPr>
              <a:t>Select bulk edit to quickly </a:t>
            </a:r>
            <a:r>
              <a:rPr lang="en-US" sz="1600" b="1">
                <a:latin typeface="Helvetica"/>
                <a:ea typeface="+mn-lt"/>
                <a:cs typeface="Helvetica"/>
              </a:rPr>
              <a:t>acknowledge codes in bulk!</a:t>
            </a:r>
          </a:p>
        </p:txBody>
      </p:sp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A395FFCA-3B0B-D335-3C04-75348C48F8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409" y="1517097"/>
            <a:ext cx="2309474" cy="4494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7BBDBDC6-4373-B0B3-53B7-76D59F68FE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269" y="1517097"/>
            <a:ext cx="2336974" cy="4494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169D8E-0318-D6D3-CCBB-2073195DCFA7}"/>
              </a:ext>
            </a:extLst>
          </p:cNvPr>
          <p:cNvSpPr/>
          <p:nvPr/>
        </p:nvSpPr>
        <p:spPr>
          <a:xfrm>
            <a:off x="8168124" y="1860506"/>
            <a:ext cx="422072" cy="308332"/>
          </a:xfrm>
          <a:prstGeom prst="rect">
            <a:avLst/>
          </a:prstGeom>
          <a:noFill/>
          <a:ln w="57150">
            <a:solidFill>
              <a:srgbClr val="FD4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94108B-5EB3-0863-B0AE-A40AF4305856}"/>
              </a:ext>
            </a:extLst>
          </p:cNvPr>
          <p:cNvSpPr/>
          <p:nvPr/>
        </p:nvSpPr>
        <p:spPr>
          <a:xfrm>
            <a:off x="10625185" y="2217155"/>
            <a:ext cx="602651" cy="308332"/>
          </a:xfrm>
          <a:prstGeom prst="rect">
            <a:avLst/>
          </a:prstGeom>
          <a:noFill/>
          <a:ln w="57150">
            <a:solidFill>
              <a:srgbClr val="FD4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4988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 </a:t>
            </a:r>
            <a:r>
              <a:rPr lang="en-US" b="0">
                <a:latin typeface="Helvetica"/>
                <a:cs typeface="Helvetica"/>
              </a:rPr>
              <a:t>Inspections</a:t>
            </a:r>
          </a:p>
          <a:p>
            <a:endParaRPr lang="en-US"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42814-A8EB-2E32-49A9-715789EA3F21}"/>
              </a:ext>
            </a:extLst>
          </p:cNvPr>
          <p:cNvSpPr txBox="1"/>
          <p:nvPr/>
        </p:nvSpPr>
        <p:spPr>
          <a:xfrm>
            <a:off x="682554" y="1906967"/>
            <a:ext cx="4969543" cy="39087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Save In-Progress Inspections or DVIRs</a:t>
            </a:r>
          </a:p>
          <a:p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If a session is ended mid-inspection, all progress, notes, and photos will be saved in the Tenna App for the user to resume later*</a:t>
            </a:r>
            <a:endParaRPr lang="en-US" sz="1400" b="1">
              <a:solidFill>
                <a:srgbClr val="00B2D3"/>
              </a:solidFill>
              <a:latin typeface="Helvetica" panose="020B0604020202020204" pitchFamily="2" charset="0"/>
              <a:cs typeface="Arial"/>
            </a:endParaRP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User will be prompted to resume previous inspection when they attempt to start new one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Users have the freedom to 'pause' their inspection, complete other tasks in the Tenna app, and then resume their inspection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Users are covered for unexpected app closure (manual error, device out of battery, etc.)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*Only one form will be saved per device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207AD7-5DC5-FE4E-E946-7D516D9A5B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1493" y="1205869"/>
            <a:ext cx="3563671" cy="7711271"/>
          </a:xfrm>
          <a:prstGeom prst="rect">
            <a:avLst/>
          </a:prstGeom>
        </p:spPr>
      </p:pic>
      <p:pic>
        <p:nvPicPr>
          <p:cNvPr id="7" name="Picture 6" descr="A black cell phone with a black screen&#10;&#10;Description automatically generated">
            <a:extLst>
              <a:ext uri="{FF2B5EF4-FFF2-40B4-BE49-F238E27FC236}">
                <a16:creationId xmlns:a16="http://schemas.microsoft.com/office/drawing/2014/main" id="{C99EC3AB-E632-C395-087E-B4198849B3E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4881" y="1056292"/>
            <a:ext cx="4016893" cy="78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078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C848F-95E1-D4BD-CEDB-3A49AC039A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Helvetica"/>
                <a:cs typeface="Helvetica"/>
              </a:rPr>
              <a:t>Enhancements </a:t>
            </a:r>
            <a:r>
              <a:rPr lang="en-US" b="0">
                <a:latin typeface="Helvetica"/>
                <a:cs typeface="Helvetica"/>
              </a:rPr>
              <a:t>Inspections</a:t>
            </a:r>
            <a:endParaRPr lang="en-US" b="0"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42814-A8EB-2E32-49A9-715789EA3F21}"/>
              </a:ext>
            </a:extLst>
          </p:cNvPr>
          <p:cNvSpPr txBox="1"/>
          <p:nvPr/>
        </p:nvSpPr>
        <p:spPr>
          <a:xfrm>
            <a:off x="682553" y="1684274"/>
            <a:ext cx="4516767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3"/>
                </a:solidFill>
                <a:latin typeface="Helvetica"/>
                <a:cs typeface="Arial"/>
              </a:rPr>
              <a:t>Apply Hours/Miles captured in DVIRs or Inspections to Assets</a:t>
            </a:r>
          </a:p>
          <a:p>
            <a:endParaRPr lang="en-US" sz="1600">
              <a:latin typeface="Helvetica" panose="020B0604020202020204" pitchFamily="2" charset="0"/>
              <a:cs typeface="Arial"/>
            </a:endParaRPr>
          </a:p>
          <a:p>
            <a:pPr marL="228600"/>
            <a:r>
              <a:rPr lang="en-US" sz="1400" b="1">
                <a:solidFill>
                  <a:srgbClr val="00B2D3"/>
                </a:solidFill>
                <a:latin typeface="Helvetica"/>
                <a:cs typeface="Arial"/>
              </a:rPr>
              <a:t>Users may now apply their entered Hours or Miles in inspections to the Asset’s current values by checking the “Apply to Asset” button.</a:t>
            </a:r>
          </a:p>
          <a:p>
            <a:pPr marL="228600"/>
            <a:endParaRPr lang="en-US" sz="1400" b="1">
              <a:solidFill>
                <a:srgbClr val="00B2D3"/>
              </a:solidFill>
              <a:latin typeface="Helvetica"/>
              <a:cs typeface="Arial"/>
            </a:endParaRP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Hours updates are accounted for Asset Utilization calculations </a:t>
            </a:r>
          </a:p>
          <a:p>
            <a:pPr marL="514350" indent="-285750">
              <a:buFont typeface="Arial"/>
              <a:buChar char="•"/>
            </a:pPr>
            <a:r>
              <a:rPr lang="en-US" sz="1600">
                <a:latin typeface="Helvetica"/>
                <a:cs typeface="Helvetica"/>
              </a:rPr>
              <a:t>Users can also include a photo of the hour meter or odometer on the asset by tapping “Add Photo”</a:t>
            </a:r>
          </a:p>
          <a:p>
            <a:pPr marL="514350" indent="-285750">
              <a:buFont typeface="Arial"/>
              <a:buChar char="•"/>
            </a:pPr>
            <a:r>
              <a:rPr lang="en-US" sz="1400" b="1" i="1">
                <a:latin typeface="Helvetica"/>
                <a:cs typeface="Helvetica"/>
              </a:rPr>
              <a:t>Note: </a:t>
            </a:r>
            <a:r>
              <a:rPr lang="en-US" sz="1400" i="1">
                <a:latin typeface="Helvetica"/>
                <a:cs typeface="Helvetica"/>
              </a:rPr>
              <a:t>Users cannot apply hours/miles to a value that is less than the current value on the asset or to an asset utilizing ECU value.</a:t>
            </a:r>
          </a:p>
          <a:p>
            <a:pPr marL="514350" indent="-285750">
              <a:buFont typeface="Arial"/>
              <a:buChar char="•"/>
            </a:pPr>
            <a:r>
              <a:rPr lang="en-US" sz="1400" b="1" i="1">
                <a:latin typeface="Helvetica"/>
                <a:cs typeface="Helvetica"/>
              </a:rPr>
              <a:t>Note: </a:t>
            </a:r>
            <a:r>
              <a:rPr lang="en-US" sz="1400" i="1">
                <a:latin typeface="Helvetica"/>
                <a:cs typeface="Helvetica"/>
              </a:rPr>
              <a:t>These updates will show in the Manual Log of Updates on the Asset Details page 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0523A44-CDA9-9E91-49FC-A8CB0924A8C8}"/>
              </a:ext>
            </a:extLst>
          </p:cNvPr>
          <p:cNvGrpSpPr/>
          <p:nvPr/>
        </p:nvGrpSpPr>
        <p:grpSpPr>
          <a:xfrm>
            <a:off x="8067451" y="155561"/>
            <a:ext cx="3345453" cy="6546876"/>
            <a:chOff x="8078083" y="88326"/>
            <a:chExt cx="3345453" cy="654687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5D02BBC-D827-18F3-4C8B-97541B1AE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2727" y="222798"/>
              <a:ext cx="2929344" cy="6314365"/>
            </a:xfrm>
            <a:prstGeom prst="rect">
              <a:avLst/>
            </a:prstGeom>
          </p:spPr>
        </p:pic>
        <p:pic>
          <p:nvPicPr>
            <p:cNvPr id="12" name="Picture 11" descr="A black cell phone with a black screen&#10;&#10;Description automatically generated">
              <a:extLst>
                <a:ext uri="{FF2B5EF4-FFF2-40B4-BE49-F238E27FC236}">
                  <a16:creationId xmlns:a16="http://schemas.microsoft.com/office/drawing/2014/main" id="{D2C12EB3-B51E-C057-790D-49A246897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8083" y="88326"/>
              <a:ext cx="3345453" cy="6546876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AAB9EFA-6D1C-C603-7855-54F4094941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911" y="3447215"/>
            <a:ext cx="2991736" cy="1897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A1A67FC-11C6-8CA3-29CE-04E6FFDD597C}"/>
              </a:ext>
            </a:extLst>
          </p:cNvPr>
          <p:cNvCxnSpPr>
            <a:cxnSpLocks/>
          </p:cNvCxnSpPr>
          <p:nvPr/>
        </p:nvCxnSpPr>
        <p:spPr>
          <a:xfrm flipV="1">
            <a:off x="4017416" y="5105019"/>
            <a:ext cx="3092511" cy="234189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2394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BE9DF-E0C3-32AB-94B3-5C87AC2CD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2BF0E2-4F95-258A-477B-F96380B84D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 fontScale="92500" lnSpcReduction="10000"/>
          </a:bodyPr>
          <a:lstStyle/>
          <a:p>
            <a:r>
              <a:rPr lang="en-US">
                <a:solidFill>
                  <a:srgbClr val="FFC000"/>
                </a:solidFill>
                <a:latin typeface="Helvetica"/>
                <a:cs typeface="Helvetica"/>
              </a:rPr>
              <a:t>Released </a:t>
            </a:r>
            <a:r>
              <a:rPr lang="en-US" b="0">
                <a:solidFill>
                  <a:srgbClr val="FFC000"/>
                </a:solidFill>
                <a:latin typeface="Helvetica"/>
                <a:cs typeface="Helvetica"/>
              </a:rPr>
              <a:t>in 2024</a:t>
            </a:r>
            <a:endParaRPr lang="en-US" b="0">
              <a:solidFill>
                <a:srgbClr val="FFC000"/>
              </a:solidFill>
              <a:cs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9964A1-FEAF-01D7-A91D-E2DAB717F6D0}"/>
              </a:ext>
            </a:extLst>
          </p:cNvPr>
          <p:cNvSpPr txBox="1"/>
          <p:nvPr/>
        </p:nvSpPr>
        <p:spPr>
          <a:xfrm>
            <a:off x="8239680" y="4824760"/>
            <a:ext cx="326976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87A993-B484-48B8-8B68-48056E23CE01}"/>
              </a:ext>
            </a:extLst>
          </p:cNvPr>
          <p:cNvSpPr txBox="1"/>
          <p:nvPr/>
        </p:nvSpPr>
        <p:spPr>
          <a:xfrm>
            <a:off x="682554" y="1484915"/>
            <a:ext cx="4672323" cy="5230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lnSpc>
                <a:spcPct val="90000"/>
              </a:lnSpc>
              <a:defRPr/>
            </a:pPr>
            <a:r>
              <a:rPr kumimoji="0" lang="en-US" sz="2000" u="none" strike="noStrike" kern="1200" cap="none" spc="30" normalizeH="0" baseline="0" noProof="0">
                <a:ln>
                  <a:noFill/>
                </a:ln>
                <a:solidFill>
                  <a:srgbClr val="FD4F00"/>
                </a:solidFill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  <a:t>20+ New Products</a:t>
            </a:r>
          </a:p>
          <a:p>
            <a:pPr lvl="1" defTabSz="914400">
              <a:lnSpc>
                <a:spcPct val="90000"/>
              </a:lnSpc>
              <a:defRPr/>
            </a:pPr>
            <a:endParaRPr kumimoji="0" lang="en-US" sz="1100" u="none" strike="noStrike" kern="1200" cap="none" spc="30" normalizeH="0" baseline="0" noProof="0">
              <a:ln>
                <a:noFill/>
              </a:ln>
              <a:effectLst/>
              <a:uLnTx/>
              <a:uFillTx/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lvl="1" defTabSz="914400">
              <a:lnSpc>
                <a:spcPct val="90000"/>
              </a:lnSpc>
              <a:defRPr/>
            </a:pPr>
            <a:r>
              <a:rPr lang="en-US" sz="1400" b="1" i="0">
                <a:solidFill>
                  <a:srgbClr val="00B2D3"/>
                </a:solidFill>
                <a:effectLst/>
                <a:latin typeface="Helvetica" panose="020B0604020202020204" pitchFamily="2" charset="0"/>
              </a:rPr>
              <a:t>Software 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Reporting Engine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Mechanic Time Cards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Cost Codes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Parts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SMS Dispatch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Custom Labels</a:t>
            </a:r>
          </a:p>
          <a:p>
            <a:pPr lvl="1" defTabSz="914400">
              <a:lnSpc>
                <a:spcPct val="90000"/>
              </a:lnSpc>
              <a:defRPr/>
            </a:pPr>
            <a:endParaRPr lang="en-US" sz="1400" b="1" spc="30">
              <a:solidFill>
                <a:srgbClr val="00B2D3"/>
              </a:solidFill>
              <a:latin typeface="Helvetica" panose="020B0604020202020204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lvl="1" defTabSz="914400">
              <a:lnSpc>
                <a:spcPct val="90000"/>
              </a:lnSpc>
              <a:defRPr/>
            </a:pPr>
            <a:r>
              <a:rPr lang="en-US" sz="1400" b="1" spc="30">
                <a:solidFill>
                  <a:srgbClr val="00B2D3"/>
                </a:solidFill>
                <a:latin typeface="Helvetica" panose="020B0604020202020204" pitchFamily="2" charset="0"/>
                <a:ea typeface="Roboto Lt" panose="02000000000000000000" pitchFamily="2" charset="0"/>
                <a:cs typeface="Arial" panose="020B0604020202020204" pitchFamily="34" charset="0"/>
              </a:rPr>
              <a:t>Hardware </a:t>
            </a:r>
            <a:endParaRPr lang="en-US" sz="14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TennaCAM 2.0 Heavy Equipment Cam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TennaCAM 2.0 Road-Facing AI 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TennaCAM 2.0 Larger SD Cards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spc="30" err="1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TennaCANbus</a:t>
            </a:r>
            <a:r>
              <a:rPr lang="en-US" sz="14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 + ELD 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spc="30" err="1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TennaINTEL</a:t>
            </a:r>
            <a:r>
              <a:rPr lang="en-US" sz="14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 P1 and S1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spc="30" err="1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TennaBLE</a:t>
            </a:r>
            <a:r>
              <a:rPr lang="en-US" sz="14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 RT1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spc="30" err="1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ActionQR</a:t>
            </a:r>
            <a:endParaRPr lang="en-US" sz="14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14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lvl="1" defTabSz="914400">
              <a:lnSpc>
                <a:spcPct val="90000"/>
              </a:lnSpc>
              <a:defRPr/>
            </a:pPr>
            <a:r>
              <a:rPr lang="en-US" sz="1400" b="1" spc="30">
                <a:solidFill>
                  <a:srgbClr val="00B2D3"/>
                </a:solidFill>
                <a:latin typeface="Helvetica" panose="020B0604020202020204" pitchFamily="2" charset="0"/>
                <a:ea typeface="Roboto Lt" panose="02000000000000000000" pitchFamily="2" charset="0"/>
                <a:cs typeface="Arial" panose="020B0604020202020204" pitchFamily="34" charset="0"/>
              </a:rPr>
              <a:t>Integrations</a:t>
            </a:r>
            <a:endParaRPr lang="en-US" sz="14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OEMs: </a:t>
            </a:r>
            <a:r>
              <a:rPr lang="en-US" sz="1400" spc="30" err="1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Develon</a:t>
            </a:r>
            <a:r>
              <a:rPr lang="en-US" sz="14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, JCB, Liebherr, </a:t>
            </a:r>
            <a:r>
              <a:rPr lang="en-US" sz="1400" spc="30" err="1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Takeuchi,TESMEC</a:t>
            </a:r>
            <a:r>
              <a:rPr lang="en-US" sz="14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, and Vermeer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spc="30" err="1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OpenAPI</a:t>
            </a:r>
            <a:endParaRPr lang="en-US" sz="14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Boom &amp; Bucket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16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16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0007BD-1C8A-0AE4-B119-B0ED5438FB07}"/>
              </a:ext>
            </a:extLst>
          </p:cNvPr>
          <p:cNvSpPr txBox="1"/>
          <p:nvPr/>
        </p:nvSpPr>
        <p:spPr>
          <a:xfrm>
            <a:off x="5834625" y="1484915"/>
            <a:ext cx="4672323" cy="542456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lnSpc>
                <a:spcPct val="90000"/>
              </a:lnSpc>
              <a:defRPr/>
            </a:pPr>
            <a:r>
              <a:rPr kumimoji="0" lang="en-US" sz="2000" u="none" strike="noStrike" kern="1200" cap="none" spc="30" normalizeH="0" baseline="0" noProof="0">
                <a:ln>
                  <a:noFill/>
                </a:ln>
                <a:solidFill>
                  <a:srgbClr val="FD4F00"/>
                </a:solidFill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  <a:t>70+ Key Enhancements</a:t>
            </a:r>
          </a:p>
          <a:p>
            <a:pPr lvl="1" defTabSz="914400">
              <a:lnSpc>
                <a:spcPct val="90000"/>
              </a:lnSpc>
              <a:defRPr/>
            </a:pPr>
            <a:endParaRPr kumimoji="0" lang="en-US" sz="1100" u="none" strike="noStrike" kern="1200" cap="none" spc="30" normalizeH="0" baseline="0" noProof="0">
              <a:ln>
                <a:noFill/>
              </a:ln>
              <a:effectLst/>
              <a:uLnTx/>
              <a:uFillTx/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lvl="1" defTabSz="914400">
              <a:lnSpc>
                <a:spcPct val="90000"/>
              </a:lnSpc>
              <a:defRPr/>
            </a:pPr>
            <a:r>
              <a:rPr lang="en-US" sz="1400" b="1" i="0">
                <a:solidFill>
                  <a:srgbClr val="00B2D3"/>
                </a:solidFill>
                <a:effectLst/>
                <a:latin typeface="Helvetica" panose="020B0604020202020204" pitchFamily="2" charset="0"/>
              </a:rPr>
              <a:t>Software 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Assets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Maintenance 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Maps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Mechanic Time Cards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Parts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Reports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Resource Management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Safety &amp; Compliance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Trips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Users</a:t>
            </a:r>
          </a:p>
          <a:p>
            <a:pPr lvl="1" defTabSz="914400">
              <a:lnSpc>
                <a:spcPct val="90000"/>
              </a:lnSpc>
              <a:defRPr/>
            </a:pPr>
            <a:endParaRPr lang="en-US" sz="1400" b="1" spc="30">
              <a:solidFill>
                <a:srgbClr val="00B2D3"/>
              </a:solidFill>
              <a:latin typeface="Helvetica" panose="020B0604020202020204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lvl="1" defTabSz="914400">
              <a:lnSpc>
                <a:spcPct val="90000"/>
              </a:lnSpc>
              <a:defRPr/>
            </a:pPr>
            <a:r>
              <a:rPr lang="en-US" sz="1400" b="1" spc="30">
                <a:solidFill>
                  <a:srgbClr val="00B2D3"/>
                </a:solidFill>
                <a:latin typeface="Helvetica" panose="020B0604020202020204" pitchFamily="2" charset="0"/>
                <a:ea typeface="Roboto Lt" panose="02000000000000000000" pitchFamily="2" charset="0"/>
                <a:cs typeface="Arial" panose="020B0604020202020204" pitchFamily="34" charset="0"/>
              </a:rPr>
              <a:t>Hardware </a:t>
            </a:r>
            <a:endParaRPr lang="en-US" sz="14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Custom </a:t>
            </a:r>
            <a:r>
              <a:rPr lang="en-US" sz="1400" spc="30" err="1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TennaCANbus</a:t>
            </a:r>
            <a:r>
              <a:rPr lang="en-US" sz="14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 adapters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TennaCAM 2.0 Seatbelt and Smoking Monitoring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14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lvl="1" defTabSz="914400">
              <a:lnSpc>
                <a:spcPct val="90000"/>
              </a:lnSpc>
              <a:defRPr/>
            </a:pPr>
            <a:r>
              <a:rPr lang="en-US" sz="1400" b="1" spc="30">
                <a:solidFill>
                  <a:srgbClr val="00B2D3"/>
                </a:solidFill>
                <a:latin typeface="Helvetica" panose="020B0604020202020204" pitchFamily="2" charset="0"/>
                <a:ea typeface="Roboto Lt" panose="02000000000000000000" pitchFamily="2" charset="0"/>
                <a:cs typeface="Arial" panose="020B0604020202020204" pitchFamily="34" charset="0"/>
              </a:rPr>
              <a:t>Integrations</a:t>
            </a:r>
            <a:endParaRPr lang="en-US" sz="14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Vista Fuel Entry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Continuously adding Open API endpoints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14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lvl="1" defTabSz="914400">
              <a:lnSpc>
                <a:spcPct val="90000"/>
              </a:lnSpc>
              <a:defRPr/>
            </a:pPr>
            <a:r>
              <a:rPr lang="en-US" sz="1400" b="1" spc="30">
                <a:solidFill>
                  <a:srgbClr val="00B2D3"/>
                </a:solidFill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Various Tenna App Enhancements!</a:t>
            </a: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14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16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742950" lvl="1" indent="-2857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16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46340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25B9AB-A0BB-8B36-718B-4FFAD07F6A1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icture containing ground, outdoor, arthropod, old&#10;&#10;Description automatically generated">
            <a:extLst>
              <a:ext uri="{FF2B5EF4-FFF2-40B4-BE49-F238E27FC236}">
                <a16:creationId xmlns:a16="http://schemas.microsoft.com/office/drawing/2014/main" id="{A30FC138-4F8F-B9C5-871C-710A41FB86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221B0C-F94B-9643-8A42-E99A3F3373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75000"/>
                </a:schemeClr>
              </a:gs>
              <a:gs pos="100000">
                <a:schemeClr val="accent5">
                  <a:alpha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D2DF67-39C2-DF46-B5BB-0D20DFE8E42A}"/>
              </a:ext>
            </a:extLst>
          </p:cNvPr>
          <p:cNvSpPr txBox="1"/>
          <p:nvPr/>
        </p:nvSpPr>
        <p:spPr>
          <a:xfrm>
            <a:off x="539880" y="2805752"/>
            <a:ext cx="1111224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500" b="1">
                <a:solidFill>
                  <a:schemeClr val="bg1"/>
                </a:solidFill>
                <a:latin typeface="Helvetica" panose="020B0604020202020204" pitchFamily="2" charset="0"/>
                <a:ea typeface="Roboto" pitchFamily="2" charset="0"/>
              </a:rPr>
              <a:t>Questions?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D16677C-75AE-69A3-3AF9-7DE2BFA960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2294" y="5683170"/>
            <a:ext cx="1266847" cy="57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09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E92F0C4-CC7D-2F26-EA29-1F8B2E238E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517138"/>
            <a:ext cx="5840300" cy="4643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E94BA1-D25B-FC60-43DF-A05430A67E7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ground, outdoor, arthropod, old&#10;&#10;Description automatically generated">
            <a:extLst>
              <a:ext uri="{FF2B5EF4-FFF2-40B4-BE49-F238E27FC236}">
                <a16:creationId xmlns:a16="http://schemas.microsoft.com/office/drawing/2014/main" id="{55493AE6-BA70-513F-2B72-DB785A391C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0"/>
            <a:ext cx="388620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A7F57E-4DA3-E7CA-1593-0EDD45361023}"/>
              </a:ext>
            </a:extLst>
          </p:cNvPr>
          <p:cNvSpPr/>
          <p:nvPr/>
        </p:nvSpPr>
        <p:spPr>
          <a:xfrm>
            <a:off x="0" y="0"/>
            <a:ext cx="3886201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5">
                  <a:alpha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53B491-4140-D344-4265-BBA9DCEB330D}"/>
              </a:ext>
            </a:extLst>
          </p:cNvPr>
          <p:cNvSpPr txBox="1"/>
          <p:nvPr/>
        </p:nvSpPr>
        <p:spPr>
          <a:xfrm>
            <a:off x="470413" y="1814132"/>
            <a:ext cx="31936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30">
                <a:solidFill>
                  <a:schemeClr val="bg1"/>
                </a:solidFill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Tenna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u="none" strike="noStrike" kern="1200" cap="none" spc="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Knowledge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30">
                <a:solidFill>
                  <a:schemeClr val="bg1"/>
                </a:solidFill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Base</a:t>
            </a:r>
            <a:endParaRPr kumimoji="0" lang="en-US" sz="4000" b="1" u="none" strike="noStrike" kern="1200" cap="none" spc="3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C9199E-4F1D-2023-9E6E-F343518404D9}"/>
              </a:ext>
            </a:extLst>
          </p:cNvPr>
          <p:cNvSpPr txBox="1"/>
          <p:nvPr/>
        </p:nvSpPr>
        <p:spPr>
          <a:xfrm>
            <a:off x="470413" y="3778709"/>
            <a:ext cx="293914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400">
              <a:lnSpc>
                <a:spcPct val="90000"/>
              </a:lnSpc>
              <a:defRPr/>
            </a:pPr>
            <a:r>
              <a:rPr lang="en-US" sz="2000" b="1" spc="30">
                <a:solidFill>
                  <a:schemeClr val="bg1"/>
                </a:solidFill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Resources on these topics (and more!)</a:t>
            </a:r>
            <a:br>
              <a:rPr lang="en-US" sz="2000" b="1" spc="30">
                <a:solidFill>
                  <a:schemeClr val="bg1"/>
                </a:solidFill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</a:br>
            <a:r>
              <a:rPr lang="en-US" sz="2000" b="1" spc="30">
                <a:solidFill>
                  <a:schemeClr val="bg1"/>
                </a:solidFill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can be found in our help library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39C889-B54E-3CDB-3F82-76FD91073CCA}"/>
              </a:ext>
            </a:extLst>
          </p:cNvPr>
          <p:cNvGrpSpPr/>
          <p:nvPr/>
        </p:nvGrpSpPr>
        <p:grpSpPr>
          <a:xfrm>
            <a:off x="4146515" y="476870"/>
            <a:ext cx="7760943" cy="898661"/>
            <a:chOff x="3965605" y="292951"/>
            <a:chExt cx="8114789" cy="93963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6762D6-99BF-977E-77E5-672F37E9C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5608" y="325341"/>
              <a:ext cx="8114786" cy="9072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217557F-B39B-2E7E-1658-EE729B0E2AD7}"/>
                </a:ext>
              </a:extLst>
            </p:cNvPr>
            <p:cNvSpPr/>
            <p:nvPr/>
          </p:nvSpPr>
          <p:spPr>
            <a:xfrm>
              <a:off x="3965605" y="856648"/>
              <a:ext cx="1135688" cy="349442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CBBB51D-BCDF-6506-A624-82B5374A717E}"/>
                </a:ext>
              </a:extLst>
            </p:cNvPr>
            <p:cNvSpPr/>
            <p:nvPr/>
          </p:nvSpPr>
          <p:spPr>
            <a:xfrm>
              <a:off x="11586949" y="292951"/>
              <a:ext cx="445232" cy="302097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38F554-6F12-8409-4B05-F374C17EACE5}"/>
              </a:ext>
            </a:extLst>
          </p:cNvPr>
          <p:cNvGrpSpPr/>
          <p:nvPr/>
        </p:nvGrpSpPr>
        <p:grpSpPr>
          <a:xfrm>
            <a:off x="4052041" y="1907818"/>
            <a:ext cx="1909556" cy="3688693"/>
            <a:chOff x="4146515" y="1290345"/>
            <a:chExt cx="1909556" cy="368869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E76F6DA-98A1-F9F2-9A17-AF437A5CDD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46515" y="1290345"/>
              <a:ext cx="1909556" cy="36886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5954CD-67E9-BF71-E60F-241B5E8A6FF3}"/>
                </a:ext>
              </a:extLst>
            </p:cNvPr>
            <p:cNvSpPr/>
            <p:nvPr/>
          </p:nvSpPr>
          <p:spPr>
            <a:xfrm>
              <a:off x="4242227" y="2472220"/>
              <a:ext cx="1183088" cy="219075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809E66D-5F37-6B37-FF05-E9D03BD47D57}"/>
                </a:ext>
              </a:extLst>
            </p:cNvPr>
            <p:cNvSpPr/>
            <p:nvPr/>
          </p:nvSpPr>
          <p:spPr>
            <a:xfrm>
              <a:off x="5563072" y="4451521"/>
              <a:ext cx="337368" cy="262632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385070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ound, outdoor, arthropod, old&#10;&#10;Description automatically generated">
            <a:extLst>
              <a:ext uri="{FF2B5EF4-FFF2-40B4-BE49-F238E27FC236}">
                <a16:creationId xmlns:a16="http://schemas.microsoft.com/office/drawing/2014/main" id="{55493AE6-BA70-513F-2B72-DB785A391C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0"/>
            <a:ext cx="388620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A7F57E-4DA3-E7CA-1593-0EDD45361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3886201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5">
                  <a:alpha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53B491-4140-D344-4265-BBA9DCEB330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90033" y="2551837"/>
            <a:ext cx="2906128" cy="17543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More Chances To Learn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C4CFB0-F46E-60DB-4FF0-48C015149570}"/>
              </a:ext>
            </a:extLst>
          </p:cNvPr>
          <p:cNvSpPr txBox="1"/>
          <p:nvPr/>
        </p:nvSpPr>
        <p:spPr>
          <a:xfrm>
            <a:off x="5888290" y="1289113"/>
            <a:ext cx="4338061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914400">
              <a:lnSpc>
                <a:spcPct val="90000"/>
              </a:lnSpc>
              <a:defRPr/>
            </a:pPr>
            <a:r>
              <a:rPr lang="en-US" sz="2000" spc="30">
                <a:latin typeface="Helvetica"/>
                <a:ea typeface="Roboto Lt" panose="02000000000000000000" pitchFamily="2" charset="0"/>
                <a:cs typeface="Arial"/>
              </a:rPr>
              <a:t>Next product release coming soon!</a:t>
            </a:r>
          </a:p>
          <a:p>
            <a:pPr algn="ctr" defTabSz="914400">
              <a:lnSpc>
                <a:spcPct val="90000"/>
              </a:lnSpc>
              <a:defRPr/>
            </a:pPr>
            <a:endParaRPr lang="en-US" sz="2000" spc="30">
              <a:latin typeface="Helvetica"/>
              <a:ea typeface="Roboto Lt" panose="02000000000000000000" pitchFamily="2" charset="0"/>
              <a:cs typeface="Arial"/>
            </a:endParaRPr>
          </a:p>
          <a:p>
            <a:pPr algn="ctr" defTabSz="914400">
              <a:lnSpc>
                <a:spcPct val="90000"/>
              </a:lnSpc>
              <a:defRPr/>
            </a:pPr>
            <a:r>
              <a:rPr kumimoji="0" lang="en-US" sz="2000" b="1" u="none" strike="noStrike" kern="1200" cap="none" spc="3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  <a:t>Tenna Live Launch</a:t>
            </a:r>
            <a:endParaRPr kumimoji="0" lang="en-US" sz="2000" u="none" strike="noStrike" kern="1200" cap="none" spc="3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algn="ctr" defTabSz="914400">
              <a:lnSpc>
                <a:spcPct val="90000"/>
              </a:lnSpc>
              <a:defRPr/>
            </a:pPr>
            <a:r>
              <a:rPr lang="en-US" sz="2000" spc="30">
                <a:latin typeface="Helvetica"/>
                <a:ea typeface="Roboto Lt" panose="02000000000000000000" pitchFamily="2" charset="0"/>
                <a:cs typeface="Arial"/>
              </a:rPr>
              <a:t>February 13</a:t>
            </a:r>
            <a:r>
              <a:rPr lang="en-US" sz="2000" spc="30" baseline="30000">
                <a:latin typeface="Helvetica"/>
                <a:ea typeface="Roboto Lt" panose="02000000000000000000" pitchFamily="2" charset="0"/>
                <a:cs typeface="Arial"/>
              </a:rPr>
              <a:t>th </a:t>
            </a:r>
            <a:r>
              <a:rPr kumimoji="0" lang="en-US" sz="2000" u="none" strike="noStrike" kern="1200" cap="none" spc="30" normalizeH="0" baseline="0" noProof="0">
                <a:ln>
                  <a:noFill/>
                </a:ln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  <a:t>at 1 PM EST</a:t>
            </a:r>
            <a:endParaRPr lang="en-US" sz="2000" u="none" strike="noStrike" kern="1200" cap="none" spc="30" normalizeH="0" baseline="0" noProof="0">
              <a:ln>
                <a:noFill/>
              </a:ln>
              <a:effectLst/>
              <a:uLnTx/>
              <a:uFillTx/>
              <a:latin typeface="Helvetica"/>
              <a:ea typeface="Roboto Lt" panose="02000000000000000000" pitchFamily="2" charset="0"/>
              <a:cs typeface="Arial"/>
            </a:endParaRPr>
          </a:p>
          <a:p>
            <a:pPr algn="ctr" defTabSz="914400">
              <a:lnSpc>
                <a:spcPct val="90000"/>
              </a:lnSpc>
              <a:defRPr/>
            </a:pPr>
            <a:r>
              <a:rPr lang="en-US" sz="2000" spc="30">
                <a:solidFill>
                  <a:srgbClr val="00B2D3"/>
                </a:solidFill>
                <a:latin typeface="Helvetica"/>
                <a:ea typeface="Roboto Lt" panose="02000000000000000000" pitchFamily="2" charset="0"/>
                <a:cs typeface="Arial"/>
              </a:rPr>
              <a:t>Check your inbox!</a:t>
            </a:r>
            <a:endParaRPr lang="en-US" sz="2000" u="none" strike="noStrike" kern="1200" cap="none" spc="30" normalizeH="0" baseline="0" noProof="0">
              <a:ln>
                <a:noFill/>
              </a:ln>
              <a:solidFill>
                <a:srgbClr val="00B2D3"/>
              </a:solidFill>
              <a:effectLst/>
              <a:uLnTx/>
              <a:uFillTx/>
              <a:latin typeface="Helvetica"/>
              <a:ea typeface="Roboto Lt" panose="02000000000000000000" pitchFamily="2" charset="0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E7833C-6ECB-E105-A2F4-16D5C8F03A81}"/>
              </a:ext>
            </a:extLst>
          </p:cNvPr>
          <p:cNvSpPr txBox="1"/>
          <p:nvPr/>
        </p:nvSpPr>
        <p:spPr>
          <a:xfrm>
            <a:off x="5888290" y="3814561"/>
            <a:ext cx="5056518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spc="50">
                <a:latin typeface="Helvetica" panose="020B0604020202020204" pitchFamily="2" charset="0"/>
                <a:cs typeface="Calibri"/>
              </a:rPr>
              <a:t>How’s your Tracker Health?</a:t>
            </a:r>
          </a:p>
          <a:p>
            <a:r>
              <a:rPr lang="en-US" sz="2400">
                <a:latin typeface="Helvetica" panose="020B0604020202020204" pitchFamily="2" charset="0"/>
                <a:cs typeface="Calibri"/>
              </a:rPr>
              <a:t>Don’t know, then contact us for </a:t>
            </a:r>
            <a:r>
              <a:rPr lang="en-US" sz="3600" b="1" spc="350">
                <a:solidFill>
                  <a:schemeClr val="accent3"/>
                </a:solidFill>
                <a:latin typeface="Helvetica" panose="020B0604020202020204" pitchFamily="2" charset="0"/>
                <a:cs typeface="Calibri"/>
              </a:rPr>
              <a:t>Tracker Insights </a:t>
            </a:r>
            <a:r>
              <a:rPr lang="en-US" sz="2400" spc="900">
                <a:latin typeface="Helvetica" panose="020B0604020202020204" pitchFamily="2" charset="0"/>
                <a:cs typeface="Calibri"/>
              </a:rPr>
              <a:t>Training Session!</a:t>
            </a:r>
            <a:endParaRPr lang="en-US" sz="2400" spc="900">
              <a:latin typeface="Helvetica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761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ark, lit, night&#10;&#10;Description automatically generated">
            <a:extLst>
              <a:ext uri="{FF2B5EF4-FFF2-40B4-BE49-F238E27FC236}">
                <a16:creationId xmlns:a16="http://schemas.microsoft.com/office/drawing/2014/main" id="{23219164-3EEE-C8CB-E256-D05EA665E9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6219034" cy="14037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53B491-4140-D344-4265-BBA9DCEB330D}"/>
              </a:ext>
            </a:extLst>
          </p:cNvPr>
          <p:cNvSpPr txBox="1"/>
          <p:nvPr/>
        </p:nvSpPr>
        <p:spPr>
          <a:xfrm>
            <a:off x="682554" y="377194"/>
            <a:ext cx="10826891" cy="6494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400">
              <a:lnSpc>
                <a:spcPct val="90000"/>
              </a:lnSpc>
              <a:defRPr/>
            </a:pPr>
            <a:r>
              <a:rPr lang="en-US" sz="4000" b="1" spc="30">
                <a:solidFill>
                  <a:schemeClr val="accent5"/>
                </a:solidFill>
                <a:latin typeface="Helvetica"/>
                <a:ea typeface="Roboto Lt" panose="02000000000000000000" pitchFamily="2" charset="0"/>
                <a:cs typeface="Arial"/>
              </a:rPr>
              <a:t>New! </a:t>
            </a:r>
            <a:r>
              <a:rPr lang="en-US" sz="4000" spc="30">
                <a:solidFill>
                  <a:schemeClr val="accent5"/>
                </a:solidFill>
                <a:latin typeface="Helvetica"/>
                <a:ea typeface="Roboto Lt" panose="02000000000000000000" pitchFamily="2" charset="0"/>
                <a:cs typeface="Arial"/>
              </a:rPr>
              <a:t>Cost</a:t>
            </a:r>
            <a:r>
              <a:rPr kumimoji="0" lang="en-US" sz="4000" u="none" strike="noStrike" kern="1200" cap="none" spc="3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  <a:t> Codes</a:t>
            </a:r>
            <a:r>
              <a:rPr kumimoji="0" lang="en-US" sz="4000" b="1" u="none" strike="noStrike" kern="1200" cap="none" spc="3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Helvetica"/>
                <a:ea typeface="Roboto Lt" panose="02000000000000000000" pitchFamily="2" charset="0"/>
                <a:cs typeface="Arial"/>
              </a:rPr>
              <a:t> </a:t>
            </a:r>
            <a:endParaRPr lang="en-US" sz="4000" u="none" strike="noStrike" kern="1200" cap="none" spc="30" normalizeH="0" baseline="0" noProof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Helvetica"/>
              <a:ea typeface="Roboto Lt" panose="02000000000000000000" pitchFamily="2" charset="0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C9199E-4F1D-2023-9E6E-F343518404D9}"/>
              </a:ext>
            </a:extLst>
          </p:cNvPr>
          <p:cNvSpPr txBox="1"/>
          <p:nvPr/>
        </p:nvSpPr>
        <p:spPr>
          <a:xfrm>
            <a:off x="682554" y="1609815"/>
            <a:ext cx="4289118" cy="419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30" normalizeH="0" baseline="0" noProof="0">
                <a:ln>
                  <a:noFill/>
                </a:ln>
                <a:solidFill>
                  <a:srgbClr val="FD4F00"/>
                </a:solidFill>
                <a:effectLst/>
                <a:uLnTx/>
                <a:uFillTx/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Handle a crucial construction management function with Tenna Cost Codes.</a:t>
            </a:r>
            <a:endParaRPr lang="en-US" sz="1600" spc="30">
              <a:solidFill>
                <a:srgbClr val="FD4F00"/>
              </a:solidFill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lvl="1" defTabSz="914400">
              <a:lnSpc>
                <a:spcPct val="90000"/>
              </a:lnSpc>
              <a:defRPr/>
            </a:pPr>
            <a:endParaRPr lang="en-US" sz="16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lvl="1" defTabSz="914400">
              <a:lnSpc>
                <a:spcPct val="90000"/>
              </a:lnSpc>
              <a:defRPr/>
            </a:pPr>
            <a:r>
              <a:rPr lang="en-US" sz="16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Cost Codes facilitates informed decision-making and helps companies achieve increased profitability and efficiency.</a:t>
            </a:r>
          </a:p>
          <a:p>
            <a:pPr lvl="1" defTabSz="914400">
              <a:lnSpc>
                <a:spcPct val="90000"/>
              </a:lnSpc>
              <a:defRPr/>
            </a:pPr>
            <a:endParaRPr lang="en-US" sz="16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lvl="1" defTabSz="914400">
              <a:lnSpc>
                <a:spcPct val="90000"/>
              </a:lnSpc>
              <a:defRPr/>
            </a:pPr>
            <a:r>
              <a:rPr lang="en-US" sz="1600" b="1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Benefits</a:t>
            </a:r>
          </a:p>
          <a:p>
            <a:pPr marL="742950" lvl="1" indent="-285750" defTabSz="914400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en-US" sz="16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Improve cost tracking and transparency</a:t>
            </a:r>
          </a:p>
          <a:p>
            <a:pPr marL="742950" lvl="1" indent="-285750" defTabSz="914400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en-US" sz="16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Analyze costs across projects and sites</a:t>
            </a:r>
          </a:p>
          <a:p>
            <a:pPr marL="742950" lvl="1" indent="-285750" defTabSz="914400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en-US" sz="16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Map to existing ERP and accounting systems</a:t>
            </a:r>
          </a:p>
          <a:p>
            <a:pPr marL="742950" lvl="1" indent="-285750" defTabSz="914400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en-US" sz="16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Streamline resource allocation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C60A1D-F6BD-67B0-F547-A0E28433A5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8795" y="1152342"/>
            <a:ext cx="7167539" cy="5077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screenshot of a phone&#10;&#10;Description automatically generated">
            <a:extLst>
              <a:ext uri="{FF2B5EF4-FFF2-40B4-BE49-F238E27FC236}">
                <a16:creationId xmlns:a16="http://schemas.microsoft.com/office/drawing/2014/main" id="{9BEFF646-ADBC-2B78-CC5D-D972A4A285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6867" y="2367756"/>
            <a:ext cx="2158093" cy="433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210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ound, outdoor, arthropod, old&#10;&#10;Description automatically generated">
            <a:extLst>
              <a:ext uri="{FF2B5EF4-FFF2-40B4-BE49-F238E27FC236}">
                <a16:creationId xmlns:a16="http://schemas.microsoft.com/office/drawing/2014/main" id="{A30FC138-4F8F-B9C5-871C-710A41FB86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221B0C-F94B-9643-8A42-E99A3F3373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75000"/>
                </a:schemeClr>
              </a:gs>
              <a:gs pos="100000">
                <a:schemeClr val="accent5">
                  <a:alpha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D2DF67-39C2-DF46-B5BB-0D20DFE8E42A}"/>
              </a:ext>
            </a:extLst>
          </p:cNvPr>
          <p:cNvSpPr txBox="1"/>
          <p:nvPr/>
        </p:nvSpPr>
        <p:spPr>
          <a:xfrm>
            <a:off x="816969" y="2863460"/>
            <a:ext cx="111122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600" b="1">
                <a:solidFill>
                  <a:schemeClr val="bg1"/>
                </a:solidFill>
                <a:latin typeface="Helvetica" panose="020B0604020202020204" pitchFamily="2" charset="0"/>
                <a:ea typeface="Roboto" pitchFamily="2" charset="0"/>
              </a:rPr>
              <a:t>Poll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D16677C-75AE-69A3-3AF9-7DE2BFA960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2294" y="5683170"/>
            <a:ext cx="1266847" cy="5758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1DDE4F-7E54-FFA4-A81A-854C6BAFEBE9}"/>
              </a:ext>
            </a:extLst>
          </p:cNvPr>
          <p:cNvSpPr txBox="1"/>
          <p:nvPr/>
        </p:nvSpPr>
        <p:spPr>
          <a:xfrm>
            <a:off x="3578641" y="2863460"/>
            <a:ext cx="6039069" cy="11310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400">
              <a:lnSpc>
                <a:spcPct val="90000"/>
              </a:lnSpc>
              <a:defRPr/>
            </a:pPr>
            <a:r>
              <a:rPr lang="en-US" sz="2500" b="1" spc="30">
                <a:solidFill>
                  <a:schemeClr val="bg1"/>
                </a:solidFill>
                <a:latin typeface="Helvetica"/>
                <a:ea typeface="Roboto Lt" panose="02000000000000000000" pitchFamily="2" charset="0"/>
                <a:cs typeface="Arial"/>
              </a:rPr>
              <a:t>What topics are you interested in covering in future Tenna training sessions? </a:t>
            </a:r>
          </a:p>
        </p:txBody>
      </p:sp>
    </p:spTree>
    <p:extLst>
      <p:ext uri="{BB962C8B-B14F-4D97-AF65-F5344CB8AC3E}">
        <p14:creationId xmlns:p14="http://schemas.microsoft.com/office/powerpoint/2010/main" val="9490953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ound, outdoor, arthropod, old&#10;&#10;Description automatically generated">
            <a:extLst>
              <a:ext uri="{FF2B5EF4-FFF2-40B4-BE49-F238E27FC236}">
                <a16:creationId xmlns:a16="http://schemas.microsoft.com/office/drawing/2014/main" id="{55493AE6-BA70-513F-2B72-DB785A391C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0"/>
            <a:ext cx="388620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A7F57E-4DA3-E7CA-1593-0EDD45361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3886201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5">
                  <a:alpha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53B491-4140-D344-4265-BBA9DCEB330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7184" y="2828835"/>
            <a:ext cx="2871826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Stay Connected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C9199E-4F1D-2023-9E6E-F343518404D9}"/>
              </a:ext>
            </a:extLst>
          </p:cNvPr>
          <p:cNvSpPr txBox="1"/>
          <p:nvPr/>
        </p:nvSpPr>
        <p:spPr>
          <a:xfrm>
            <a:off x="4282144" y="872108"/>
            <a:ext cx="4544142" cy="297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3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TennaSHOP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spc="30">
              <a:solidFill>
                <a:schemeClr val="accent3"/>
              </a:solidFill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30" normalizeH="0" baseline="0" noProof="0">
                <a:ln>
                  <a:noFill/>
                </a:ln>
                <a:effectLst/>
                <a:uLnTx/>
                <a:uFillTx/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LinkedIn Group for Tenna users to connect with one another to: </a:t>
            </a:r>
            <a:br>
              <a:rPr kumimoji="0" lang="en-US" sz="1600" u="none" strike="noStrike" kern="1200" cap="none" spc="30" normalizeH="0" baseline="0" noProof="0">
                <a:ln>
                  <a:noFill/>
                </a:ln>
                <a:effectLst/>
                <a:uLnTx/>
                <a:uFillTx/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</a:br>
            <a:endParaRPr kumimoji="0" lang="en-US" sz="1600" u="none" strike="noStrike" kern="1200" cap="none" spc="30" normalizeH="0" baseline="0" noProof="0">
              <a:ln>
                <a:noFill/>
              </a:ln>
              <a:effectLst/>
              <a:uLnTx/>
              <a:uFillTx/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514350" lvl="1" indent="-1714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Ask questions</a:t>
            </a:r>
          </a:p>
          <a:p>
            <a:pPr marL="514350" lvl="1" indent="-1714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u="none" strike="noStrike" kern="1200" cap="none" spc="30" normalizeH="0" baseline="0" noProof="0">
                <a:ln>
                  <a:noFill/>
                </a:ln>
                <a:effectLst/>
                <a:uLnTx/>
                <a:uFillTx/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Talk about new and unique use cases</a:t>
            </a:r>
          </a:p>
          <a:p>
            <a:pPr marL="514350" lvl="1" indent="-1714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Share best practices</a:t>
            </a:r>
          </a:p>
          <a:p>
            <a:pPr marL="514350" lvl="1" indent="-1714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u="none" strike="noStrike" kern="1200" cap="none" spc="30" normalizeH="0" baseline="0" noProof="0">
                <a:ln>
                  <a:noFill/>
                </a:ln>
                <a:effectLst/>
                <a:uLnTx/>
                <a:uFillTx/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Share information about integrations</a:t>
            </a:r>
          </a:p>
          <a:p>
            <a:pPr marL="514350" lvl="1" indent="-17145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Swap success stories</a:t>
            </a:r>
          </a:p>
          <a:p>
            <a:pPr marL="342900" lvl="1" defTabSz="914400">
              <a:lnSpc>
                <a:spcPct val="90000"/>
              </a:lnSpc>
              <a:defRPr/>
            </a:pPr>
            <a:endParaRPr lang="en-US" sz="1600" spc="30">
              <a:latin typeface="Helvetica" pitchFamily="2" charset="0"/>
              <a:ea typeface="Roboto Lt" panose="02000000000000000000" pitchFamily="2" charset="0"/>
              <a:cs typeface="Arial" panose="020B0604020202020204" pitchFamily="34" charset="0"/>
            </a:endParaRPr>
          </a:p>
          <a:p>
            <a:pPr marL="342900" lvl="1" defTabSz="914400">
              <a:lnSpc>
                <a:spcPct val="90000"/>
              </a:lnSpc>
              <a:defRPr/>
            </a:pPr>
            <a:r>
              <a:rPr lang="en-US" sz="1600" spc="30"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https://www.linkedin.com/groups/9034188/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D9E707-AE8E-14E8-6B3D-A3EA33E63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2235" y="378279"/>
            <a:ext cx="2551355" cy="15308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C6F5CC-F77E-9F47-44AF-D2A894ED5519}"/>
              </a:ext>
            </a:extLst>
          </p:cNvPr>
          <p:cNvSpPr txBox="1"/>
          <p:nvPr/>
        </p:nvSpPr>
        <p:spPr>
          <a:xfrm>
            <a:off x="4321437" y="4164079"/>
            <a:ext cx="54144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3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Come see </a:t>
            </a:r>
            <a:r>
              <a:rPr lang="en-US" sz="2400" spc="30">
                <a:solidFill>
                  <a:schemeClr val="accent3"/>
                </a:solidFill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u</a:t>
            </a:r>
            <a:r>
              <a:rPr kumimoji="0" lang="en-US" sz="2400" u="none" strike="noStrike" kern="1200" cap="none" spc="3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" pitchFamily="2" charset="0"/>
                <a:ea typeface="Roboto Lt" panose="02000000000000000000" pitchFamily="2" charset="0"/>
                <a:cs typeface="Arial" panose="020B0604020202020204" pitchFamily="34" charset="0"/>
              </a:rPr>
              <a:t>s! We’ll be speaking or exhibiting at the following events:</a:t>
            </a:r>
          </a:p>
        </p:txBody>
      </p:sp>
      <p:pic>
        <p:nvPicPr>
          <p:cNvPr id="10" name="Picture 9" descr="A qr code with a black and orange logo&#10;&#10;Description automatically generated">
            <a:extLst>
              <a:ext uri="{FF2B5EF4-FFF2-40B4-BE49-F238E27FC236}">
                <a16:creationId xmlns:a16="http://schemas.microsoft.com/office/drawing/2014/main" id="{92FC4B7B-E92F-DCA5-8707-B45CE612D3A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7655" y="1961278"/>
            <a:ext cx="1900513" cy="19005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458163-B9E9-E887-0034-8A70174630EE}"/>
              </a:ext>
            </a:extLst>
          </p:cNvPr>
          <p:cNvSpPr txBox="1"/>
          <p:nvPr/>
        </p:nvSpPr>
        <p:spPr>
          <a:xfrm>
            <a:off x="4674379" y="5267758"/>
            <a:ext cx="1933128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rgbClr val="00B2D3"/>
                </a:solidFill>
                <a:latin typeface="Helvetica"/>
                <a:cs typeface="Helvetica"/>
              </a:rPr>
              <a:t>World of Concrete</a:t>
            </a:r>
          </a:p>
          <a:p>
            <a:r>
              <a:rPr lang="en-US" sz="1600">
                <a:latin typeface="Helvetica"/>
                <a:cs typeface="Helvetica"/>
              </a:rPr>
              <a:t>1/21-1/23 </a:t>
            </a:r>
          </a:p>
          <a:p>
            <a:r>
              <a:rPr lang="en-US" sz="1600">
                <a:latin typeface="Helvetica"/>
                <a:cs typeface="Helvetica"/>
              </a:rPr>
              <a:t>Las Vegas, NV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27F347-8D74-5994-1EB8-A8D4AF3D1EE5}"/>
              </a:ext>
            </a:extLst>
          </p:cNvPr>
          <p:cNvSpPr txBox="1"/>
          <p:nvPr/>
        </p:nvSpPr>
        <p:spPr>
          <a:xfrm>
            <a:off x="7292992" y="5267758"/>
            <a:ext cx="2254663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rgbClr val="00B2D3"/>
                </a:solidFill>
                <a:latin typeface="Helvetica"/>
                <a:cs typeface="Helvetica"/>
              </a:rPr>
              <a:t>Tenna/</a:t>
            </a:r>
            <a:r>
              <a:rPr lang="en-US" sz="1600" b="1" err="1">
                <a:solidFill>
                  <a:srgbClr val="00B2D3"/>
                </a:solidFill>
                <a:latin typeface="Helvetica"/>
                <a:cs typeface="Helvetica"/>
              </a:rPr>
              <a:t>Gearflow</a:t>
            </a:r>
            <a:r>
              <a:rPr lang="en-US" sz="1600" b="1">
                <a:solidFill>
                  <a:srgbClr val="00B2D3"/>
                </a:solidFill>
                <a:latin typeface="Helvetica"/>
                <a:cs typeface="Helvetica"/>
              </a:rPr>
              <a:t> "Pre-Con"</a:t>
            </a:r>
            <a:endParaRPr lang="en-US" sz="1600" b="1">
              <a:solidFill>
                <a:srgbClr val="00B2D3"/>
              </a:solidFill>
              <a:latin typeface="Helvetica" panose="020B0604020202020204" pitchFamily="2" charset="0"/>
              <a:cs typeface="Helvetica"/>
            </a:endParaRPr>
          </a:p>
          <a:p>
            <a:r>
              <a:rPr lang="en-US" sz="1600">
                <a:latin typeface="Helvetica"/>
                <a:cs typeface="Helvetica"/>
              </a:rPr>
              <a:t>3/04-3/05 </a:t>
            </a:r>
          </a:p>
          <a:p>
            <a:r>
              <a:rPr lang="en-US" sz="1600">
                <a:latin typeface="Helvetica"/>
                <a:cs typeface="Helvetica"/>
              </a:rPr>
              <a:t>Arlington, TX</a:t>
            </a:r>
          </a:p>
        </p:txBody>
      </p:sp>
    </p:spTree>
    <p:extLst>
      <p:ext uri="{BB962C8B-B14F-4D97-AF65-F5344CB8AC3E}">
        <p14:creationId xmlns:p14="http://schemas.microsoft.com/office/powerpoint/2010/main" val="235628518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ound, outdoor, arthropod, old&#10;&#10;Description automatically generated">
            <a:extLst>
              <a:ext uri="{FF2B5EF4-FFF2-40B4-BE49-F238E27FC236}">
                <a16:creationId xmlns:a16="http://schemas.microsoft.com/office/drawing/2014/main" id="{A30FC138-4F8F-B9C5-871C-710A41FB86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221B0C-F94B-9643-8A42-E99A3F3373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75000"/>
                </a:schemeClr>
              </a:gs>
              <a:gs pos="100000">
                <a:schemeClr val="accent5">
                  <a:alpha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D2DF67-39C2-DF46-B5BB-0D20DFE8E42A}"/>
              </a:ext>
            </a:extLst>
          </p:cNvPr>
          <p:cNvSpPr txBox="1"/>
          <p:nvPr/>
        </p:nvSpPr>
        <p:spPr>
          <a:xfrm>
            <a:off x="539880" y="2805752"/>
            <a:ext cx="1111224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500" b="1">
                <a:solidFill>
                  <a:schemeClr val="bg1"/>
                </a:solidFill>
                <a:latin typeface="Helvetica" panose="020B0604020202020204" pitchFamily="2" charset="0"/>
                <a:ea typeface="Roboto" pitchFamily="2" charset="0"/>
              </a:rPr>
              <a:t>Thank You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D16677C-75AE-69A3-3AF9-7DE2BFA960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2294" y="5683170"/>
            <a:ext cx="1266847" cy="57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14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Tenna TKC Colors">
      <a:dk1>
        <a:srgbClr val="222222"/>
      </a:dk1>
      <a:lt1>
        <a:srgbClr val="FFFFFF"/>
      </a:lt1>
      <a:dk2>
        <a:srgbClr val="454545"/>
      </a:dk2>
      <a:lt2>
        <a:srgbClr val="D6D6D6"/>
      </a:lt2>
      <a:accent1>
        <a:srgbClr val="1C74DB"/>
      </a:accent1>
      <a:accent2>
        <a:srgbClr val="A8CC00"/>
      </a:accent2>
      <a:accent3>
        <a:srgbClr val="FD4F00"/>
      </a:accent3>
      <a:accent4>
        <a:srgbClr val="00B2D3"/>
      </a:accent4>
      <a:accent5>
        <a:srgbClr val="F6B336"/>
      </a:accent5>
      <a:accent6>
        <a:srgbClr val="FF2720"/>
      </a:accent6>
      <a:hlink>
        <a:srgbClr val="00B2D3"/>
      </a:hlink>
      <a:folHlink>
        <a:srgbClr val="1C74DB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645EFC84D56B42879B7F7D30BA9F2B" ma:contentTypeVersion="14" ma:contentTypeDescription="Create a new document." ma:contentTypeScope="" ma:versionID="60d293db382f70d17a97244d05663feb">
  <xsd:schema xmlns:xsd="http://www.w3.org/2001/XMLSchema" xmlns:xs="http://www.w3.org/2001/XMLSchema" xmlns:p="http://schemas.microsoft.com/office/2006/metadata/properties" xmlns:ns2="20f259d7-6ac4-404a-8878-53c1d36e1ee5" xmlns:ns3="6bce143f-3ded-4ec2-a457-50e0c23e21fe" targetNamespace="http://schemas.microsoft.com/office/2006/metadata/properties" ma:root="true" ma:fieldsID="d5a9e450f778a7afe12802b0c964c70d" ns2:_="" ns3:_="">
    <xsd:import namespace="20f259d7-6ac4-404a-8878-53c1d36e1ee5"/>
    <xsd:import namespace="6bce143f-3ded-4ec2-a457-50e0c23e21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259d7-6ac4-404a-8878-53c1d36e1e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360108ee-6472-483e-943c-aee8eed5b4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ce143f-3ded-4ec2-a457-50e0c23e21f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8b9ac5f-c96f-4585-9f86-9c330ff289cd}" ma:internalName="TaxCatchAll" ma:showField="CatchAllData" ma:web="6bce143f-3ded-4ec2-a457-50e0c23e21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bce143f-3ded-4ec2-a457-50e0c23e21fe">
      <UserInfo>
        <DisplayName>Karen Wuerfl</DisplayName>
        <AccountId>34</AccountId>
        <AccountType/>
      </UserInfo>
      <UserInfo>
        <DisplayName>Colleen Lyerla</DisplayName>
        <AccountId>26</AccountId>
        <AccountType/>
      </UserInfo>
      <UserInfo>
        <DisplayName>Jason Mercury</DisplayName>
        <AccountId>42</AccountId>
        <AccountType/>
      </UserInfo>
      <UserInfo>
        <DisplayName>Ross Porter</DisplayName>
        <AccountId>190</AccountId>
        <AccountType/>
      </UserInfo>
      <UserInfo>
        <DisplayName>Jhan Mughal</DisplayName>
        <AccountId>38</AccountId>
        <AccountType/>
      </UserInfo>
      <UserInfo>
        <DisplayName>Chelsea Schultz</DisplayName>
        <AccountId>304</AccountId>
        <AccountType/>
      </UserInfo>
      <UserInfo>
        <DisplayName>Jaime Sartori</DisplayName>
        <AccountId>8</AccountId>
        <AccountType/>
      </UserInfo>
    </SharedWithUsers>
    <lcf76f155ced4ddcb4097134ff3c332f xmlns="20f259d7-6ac4-404a-8878-53c1d36e1ee5">
      <Terms xmlns="http://schemas.microsoft.com/office/infopath/2007/PartnerControls"/>
    </lcf76f155ced4ddcb4097134ff3c332f>
    <TaxCatchAll xmlns="6bce143f-3ded-4ec2-a457-50e0c23e21f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D4E96D-DB64-47DF-81EA-FD0BC13DDF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f259d7-6ac4-404a-8878-53c1d36e1ee5"/>
    <ds:schemaRef ds:uri="6bce143f-3ded-4ec2-a457-50e0c23e21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5AF77F1-487E-492E-AB81-8A91F0E43269}">
  <ds:schemaRefs>
    <ds:schemaRef ds:uri="21d5d19f-a61e-4d21-ab27-237add462f02"/>
    <ds:schemaRef ds:uri="fcd73112-2fb6-4367-9ba9-47c24af0a8a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6bce143f-3ded-4ec2-a457-50e0c23e21fe"/>
    <ds:schemaRef ds:uri="20f259d7-6ac4-404a-8878-53c1d36e1ee5"/>
  </ds:schemaRefs>
</ds:datastoreItem>
</file>

<file path=customXml/itemProps3.xml><?xml version="1.0" encoding="utf-8"?>
<ds:datastoreItem xmlns:ds="http://schemas.openxmlformats.org/officeDocument/2006/customXml" ds:itemID="{D8AE85A2-C576-411B-800A-9CB2509E21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6860</Words>
  <Application>Microsoft Office PowerPoint</Application>
  <PresentationFormat>Widescreen</PresentationFormat>
  <Paragraphs>1074</Paragraphs>
  <Slides>92</Slides>
  <Notes>84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3" baseType="lpstr"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Hamm H12I Smooth Drum Roller Side Cameras Installation (Monitor View)</vt:lpstr>
      <vt:lpstr>Hamm H12I Smooth Drum Roller Side Cameras Installation Location</vt:lpstr>
      <vt:lpstr>Hamm H12I Smooth Drum Roller Side Cameras Installation (Side Closeup View)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Chances To Learn</vt:lpstr>
      <vt:lpstr>PowerPoint Presentation</vt:lpstr>
      <vt:lpstr>Stay Connected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Wells</dc:creator>
  <cp:lastModifiedBy>Jaime Sartori</cp:lastModifiedBy>
  <cp:revision>3</cp:revision>
  <dcterms:created xsi:type="dcterms:W3CDTF">2023-01-09T15:05:48Z</dcterms:created>
  <dcterms:modified xsi:type="dcterms:W3CDTF">2025-01-17T15:22:25Z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0x0101003E645EFC84D56B42879B7F7D30BA9F2B</vt:lpwstr>
  </property>
  <property fmtid="{D5CDD505-2E9C-101B-9397-08002B2CF9AE}" pid="3" name="MediaServiceImageTags">
    <vt:lpwstr/>
  </property>
</Properties>
</file>